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4" r:id="rId3"/>
    <p:sldId id="273" r:id="rId4"/>
    <p:sldId id="266" r:id="rId5"/>
    <p:sldId id="276" r:id="rId6"/>
    <p:sldId id="263" r:id="rId7"/>
    <p:sldId id="292" r:id="rId8"/>
    <p:sldId id="272" r:id="rId9"/>
    <p:sldId id="258" r:id="rId10"/>
    <p:sldId id="261" r:id="rId11"/>
    <p:sldId id="262" r:id="rId12"/>
    <p:sldId id="269" r:id="rId13"/>
    <p:sldId id="270" r:id="rId14"/>
    <p:sldId id="257" r:id="rId15"/>
    <p:sldId id="285" r:id="rId16"/>
    <p:sldId id="286" r:id="rId17"/>
    <p:sldId id="287" r:id="rId18"/>
    <p:sldId id="278" r:id="rId19"/>
    <p:sldId id="265" r:id="rId20"/>
    <p:sldId id="282" r:id="rId21"/>
    <p:sldId id="279" r:id="rId22"/>
    <p:sldId id="264" r:id="rId23"/>
    <p:sldId id="280" r:id="rId24"/>
    <p:sldId id="281" r:id="rId25"/>
    <p:sldId id="284" r:id="rId26"/>
    <p:sldId id="293" r:id="rId27"/>
    <p:sldId id="277" r:id="rId28"/>
    <p:sldId id="267" r:id="rId29"/>
    <p:sldId id="290" r:id="rId30"/>
    <p:sldId id="289" r:id="rId31"/>
    <p:sldId id="291" r:id="rId32"/>
    <p:sldId id="294" r:id="rId33"/>
    <p:sldId id="295" r:id="rId34"/>
    <p:sldId id="296"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35" autoAdjust="0"/>
    <p:restoredTop sz="94660"/>
  </p:normalViewPr>
  <p:slideViewPr>
    <p:cSldViewPr>
      <p:cViewPr>
        <p:scale>
          <a:sx n="76" d="100"/>
          <a:sy n="76" d="100"/>
        </p:scale>
        <p:origin x="-996" y="20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2FC3F6F-3659-49A0-B407-027F1EC7283F}" type="datetimeFigureOut">
              <a:rPr lang="en-US" smtClean="0"/>
              <a:t>1/27/2015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3E7E40-5E45-4E94-BAC3-3C0B490A6CD3}" type="slidenum">
              <a:rPr lang="en-US" smtClean="0"/>
              <a:t>‹#›</a:t>
            </a:fld>
            <a:endParaRPr lang="en-US"/>
          </a:p>
        </p:txBody>
      </p:sp>
    </p:spTree>
    <p:extLst>
      <p:ext uri="{BB962C8B-B14F-4D97-AF65-F5344CB8AC3E}">
        <p14:creationId xmlns:p14="http://schemas.microsoft.com/office/powerpoint/2010/main" val="2985159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FC3F6F-3659-49A0-B407-027F1EC7283F}" type="datetimeFigureOut">
              <a:rPr lang="en-US" smtClean="0"/>
              <a:t>1/27/2015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3E7E40-5E45-4E94-BAC3-3C0B490A6CD3}" type="slidenum">
              <a:rPr lang="en-US" smtClean="0"/>
              <a:t>‹#›</a:t>
            </a:fld>
            <a:endParaRPr lang="en-US"/>
          </a:p>
        </p:txBody>
      </p:sp>
    </p:spTree>
    <p:extLst>
      <p:ext uri="{BB962C8B-B14F-4D97-AF65-F5344CB8AC3E}">
        <p14:creationId xmlns:p14="http://schemas.microsoft.com/office/powerpoint/2010/main" val="2467615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FC3F6F-3659-49A0-B407-027F1EC7283F}" type="datetimeFigureOut">
              <a:rPr lang="en-US" smtClean="0"/>
              <a:t>1/27/2015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3E7E40-5E45-4E94-BAC3-3C0B490A6CD3}" type="slidenum">
              <a:rPr lang="en-US" smtClean="0"/>
              <a:t>‹#›</a:t>
            </a:fld>
            <a:endParaRPr lang="en-US"/>
          </a:p>
        </p:txBody>
      </p:sp>
    </p:spTree>
    <p:extLst>
      <p:ext uri="{BB962C8B-B14F-4D97-AF65-F5344CB8AC3E}">
        <p14:creationId xmlns:p14="http://schemas.microsoft.com/office/powerpoint/2010/main" val="3978045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2FC3F6F-3659-49A0-B407-027F1EC7283F}" type="datetimeFigureOut">
              <a:rPr lang="en-US" smtClean="0"/>
              <a:t>1/27/2015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3E7E40-5E45-4E94-BAC3-3C0B490A6CD3}" type="slidenum">
              <a:rPr lang="en-US" smtClean="0"/>
              <a:t>‹#›</a:t>
            </a:fld>
            <a:endParaRPr lang="en-US"/>
          </a:p>
        </p:txBody>
      </p:sp>
    </p:spTree>
    <p:extLst>
      <p:ext uri="{BB962C8B-B14F-4D97-AF65-F5344CB8AC3E}">
        <p14:creationId xmlns:p14="http://schemas.microsoft.com/office/powerpoint/2010/main" val="2525783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2FC3F6F-3659-49A0-B407-027F1EC7283F}" type="datetimeFigureOut">
              <a:rPr lang="en-US" smtClean="0"/>
              <a:t>1/27/2015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3E7E40-5E45-4E94-BAC3-3C0B490A6CD3}" type="slidenum">
              <a:rPr lang="en-US" smtClean="0"/>
              <a:t>‹#›</a:t>
            </a:fld>
            <a:endParaRPr lang="en-US"/>
          </a:p>
        </p:txBody>
      </p:sp>
    </p:spTree>
    <p:extLst>
      <p:ext uri="{BB962C8B-B14F-4D97-AF65-F5344CB8AC3E}">
        <p14:creationId xmlns:p14="http://schemas.microsoft.com/office/powerpoint/2010/main" val="2726577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2FC3F6F-3659-49A0-B407-027F1EC7283F}" type="datetimeFigureOut">
              <a:rPr lang="en-US" smtClean="0"/>
              <a:t>1/27/2015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3E7E40-5E45-4E94-BAC3-3C0B490A6CD3}" type="slidenum">
              <a:rPr lang="en-US" smtClean="0"/>
              <a:t>‹#›</a:t>
            </a:fld>
            <a:endParaRPr lang="en-US"/>
          </a:p>
        </p:txBody>
      </p:sp>
    </p:spTree>
    <p:extLst>
      <p:ext uri="{BB962C8B-B14F-4D97-AF65-F5344CB8AC3E}">
        <p14:creationId xmlns:p14="http://schemas.microsoft.com/office/powerpoint/2010/main" val="13576288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FC3F6F-3659-49A0-B407-027F1EC7283F}" type="datetimeFigureOut">
              <a:rPr lang="en-US" smtClean="0"/>
              <a:t>1/27/2015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3E7E40-5E45-4E94-BAC3-3C0B490A6CD3}" type="slidenum">
              <a:rPr lang="en-US" smtClean="0"/>
              <a:t>‹#›</a:t>
            </a:fld>
            <a:endParaRPr lang="en-US"/>
          </a:p>
        </p:txBody>
      </p:sp>
    </p:spTree>
    <p:extLst>
      <p:ext uri="{BB962C8B-B14F-4D97-AF65-F5344CB8AC3E}">
        <p14:creationId xmlns:p14="http://schemas.microsoft.com/office/powerpoint/2010/main" val="4238951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FC3F6F-3659-49A0-B407-027F1EC7283F}" type="datetimeFigureOut">
              <a:rPr lang="en-US" smtClean="0"/>
              <a:t>1/27/2015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3E7E40-5E45-4E94-BAC3-3C0B490A6CD3}" type="slidenum">
              <a:rPr lang="en-US" smtClean="0"/>
              <a:t>‹#›</a:t>
            </a:fld>
            <a:endParaRPr lang="en-US"/>
          </a:p>
        </p:txBody>
      </p:sp>
    </p:spTree>
    <p:extLst>
      <p:ext uri="{BB962C8B-B14F-4D97-AF65-F5344CB8AC3E}">
        <p14:creationId xmlns:p14="http://schemas.microsoft.com/office/powerpoint/2010/main" val="2447087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FC3F6F-3659-49A0-B407-027F1EC7283F}" type="datetimeFigureOut">
              <a:rPr lang="en-US" smtClean="0"/>
              <a:t>1/27/2015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3E7E40-5E45-4E94-BAC3-3C0B490A6CD3}" type="slidenum">
              <a:rPr lang="en-US" smtClean="0"/>
              <a:t>‹#›</a:t>
            </a:fld>
            <a:endParaRPr lang="en-US"/>
          </a:p>
        </p:txBody>
      </p:sp>
    </p:spTree>
    <p:extLst>
      <p:ext uri="{BB962C8B-B14F-4D97-AF65-F5344CB8AC3E}">
        <p14:creationId xmlns:p14="http://schemas.microsoft.com/office/powerpoint/2010/main" val="3210044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FC3F6F-3659-49A0-B407-027F1EC7283F}" type="datetimeFigureOut">
              <a:rPr lang="en-US" smtClean="0"/>
              <a:t>1/27/2015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3E7E40-5E45-4E94-BAC3-3C0B490A6CD3}" type="slidenum">
              <a:rPr lang="en-US" smtClean="0"/>
              <a:t>‹#›</a:t>
            </a:fld>
            <a:endParaRPr lang="en-US"/>
          </a:p>
        </p:txBody>
      </p:sp>
    </p:spTree>
    <p:extLst>
      <p:ext uri="{BB962C8B-B14F-4D97-AF65-F5344CB8AC3E}">
        <p14:creationId xmlns:p14="http://schemas.microsoft.com/office/powerpoint/2010/main" val="606808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FC3F6F-3659-49A0-B407-027F1EC7283F}" type="datetimeFigureOut">
              <a:rPr lang="en-US" smtClean="0"/>
              <a:t>1/27/2015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3E7E40-5E45-4E94-BAC3-3C0B490A6CD3}" type="slidenum">
              <a:rPr lang="en-US" smtClean="0"/>
              <a:t>‹#›</a:t>
            </a:fld>
            <a:endParaRPr lang="en-US"/>
          </a:p>
        </p:txBody>
      </p:sp>
    </p:spTree>
    <p:extLst>
      <p:ext uri="{BB962C8B-B14F-4D97-AF65-F5344CB8AC3E}">
        <p14:creationId xmlns:p14="http://schemas.microsoft.com/office/powerpoint/2010/main" val="4157923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FC3F6F-3659-49A0-B407-027F1EC7283F}" type="datetimeFigureOut">
              <a:rPr lang="en-US" smtClean="0"/>
              <a:t>1/27/2015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3E7E40-5E45-4E94-BAC3-3C0B490A6CD3}" type="slidenum">
              <a:rPr lang="en-US" smtClean="0"/>
              <a:t>‹#›</a:t>
            </a:fld>
            <a:endParaRPr lang="en-US"/>
          </a:p>
        </p:txBody>
      </p:sp>
    </p:spTree>
    <p:extLst>
      <p:ext uri="{BB962C8B-B14F-4D97-AF65-F5344CB8AC3E}">
        <p14:creationId xmlns:p14="http://schemas.microsoft.com/office/powerpoint/2010/main" val="10033923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6.jpeg"/><Relationship Id="rId5" Type="http://schemas.microsoft.com/office/2007/relationships/hdphoto" Target="../media/hdphoto2.wdp"/><Relationship Id="rId4" Type="http://schemas.openxmlformats.org/officeDocument/2006/relationships/image" Target="../media/image5.jpeg"/><Relationship Id="rId9" Type="http://schemas.microsoft.com/office/2007/relationships/hdphoto" Target="../media/hdphoto4.wdp"/></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eg"/><Relationship Id="rId1" Type="http://schemas.openxmlformats.org/officeDocument/2006/relationships/slideLayout" Target="../slideLayouts/slideLayout5.xml"/><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5.jpeg"/><Relationship Id="rId1" Type="http://schemas.openxmlformats.org/officeDocument/2006/relationships/slideLayout" Target="../slideLayouts/slideLayout5.xml"/><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G"/><Relationship Id="rId1" Type="http://schemas.openxmlformats.org/officeDocument/2006/relationships/slideLayout" Target="../slideLayouts/slideLayout4.xml"/><Relationship Id="rId4" Type="http://schemas.openxmlformats.org/officeDocument/2006/relationships/image" Target="../media/image30.jpg"/></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G"/><Relationship Id="rId1" Type="http://schemas.openxmlformats.org/officeDocument/2006/relationships/slideLayout" Target="../slideLayouts/slideLayout5.xml"/><Relationship Id="rId4" Type="http://schemas.openxmlformats.org/officeDocument/2006/relationships/image" Target="../media/image37.jpeg"/></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G"/><Relationship Id="rId1" Type="http://schemas.openxmlformats.org/officeDocument/2006/relationships/slideLayout" Target="../slideLayouts/slideLayout4.xml"/><Relationship Id="rId4" Type="http://schemas.microsoft.com/office/2007/relationships/hdphoto" Target="../media/hdphoto6.wdp"/></Relationships>
</file>

<file path=ppt/slides/_rels/slide2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G"/><Relationship Id="rId1" Type="http://schemas.openxmlformats.org/officeDocument/2006/relationships/slideLayout" Target="../slideLayouts/slideLayout5.xml"/><Relationship Id="rId4" Type="http://schemas.openxmlformats.org/officeDocument/2006/relationships/image" Target="../media/image43.jpg"/></Relationships>
</file>

<file path=ppt/slides/_rels/slide24.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5.xml"/><Relationship Id="rId4" Type="http://schemas.openxmlformats.org/officeDocument/2006/relationships/image" Target="../media/image47.jpeg"/></Relationships>
</file>

<file path=ppt/slides/_rels/slide26.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4.xml"/><Relationship Id="rId4" Type="http://schemas.openxmlformats.org/officeDocument/2006/relationships/image" Target="../media/image51.jpeg"/></Relationships>
</file>

<file path=ppt/slides/_rels/slide2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4.xml"/><Relationship Id="rId5" Type="http://schemas.microsoft.com/office/2007/relationships/hdphoto" Target="../media/hdphoto7.wdp"/><Relationship Id="rId4" Type="http://schemas.openxmlformats.org/officeDocument/2006/relationships/image" Target="../media/image54.jpeg"/></Relationships>
</file>

<file path=ppt/slides/_rels/slide2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jp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image" Target="../media/image59.jp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533400"/>
            <a:ext cx="7772400" cy="2362200"/>
          </a:xfrm>
        </p:spPr>
        <p:txBody>
          <a:bodyPr>
            <a:normAutofit/>
          </a:bodyPr>
          <a:lstStyle/>
          <a:p>
            <a:pPr algn="r"/>
            <a:r>
              <a:rPr lang="en-US" dirty="0" smtClean="0">
                <a:effectLst>
                  <a:outerShdw blurRad="38100" dist="38100" dir="2700000" algn="tl">
                    <a:srgbClr val="000000">
                      <a:alpha val="43137"/>
                    </a:srgbClr>
                  </a:outerShdw>
                </a:effectLst>
                <a:latin typeface="Times New Roman" pitchFamily="18" charset="0"/>
                <a:cs typeface="Times New Roman" pitchFamily="18" charset="0"/>
              </a:rPr>
              <a:t>City of Marinette </a:t>
            </a:r>
            <a:br>
              <a:rPr lang="en-US" dirty="0" smtClean="0">
                <a:effectLst>
                  <a:outerShdw blurRad="38100" dist="38100" dir="2700000" algn="tl">
                    <a:srgbClr val="000000">
                      <a:alpha val="43137"/>
                    </a:srgbClr>
                  </a:outerShdw>
                </a:effectLst>
                <a:latin typeface="Times New Roman" pitchFamily="18" charset="0"/>
                <a:cs typeface="Times New Roman" pitchFamily="18" charset="0"/>
              </a:rPr>
            </a:br>
            <a:r>
              <a:rPr lang="en-US" dirty="0" smtClean="0">
                <a:effectLst>
                  <a:outerShdw blurRad="38100" dist="38100" dir="2700000" algn="tl">
                    <a:srgbClr val="000000">
                      <a:alpha val="43137"/>
                    </a:srgbClr>
                  </a:outerShdw>
                </a:effectLst>
                <a:latin typeface="Times New Roman" pitchFamily="18" charset="0"/>
                <a:cs typeface="Times New Roman" pitchFamily="18" charset="0"/>
              </a:rPr>
              <a:t>Historic Preservation Plan</a:t>
            </a:r>
            <a:r>
              <a:rPr lang="en-US" dirty="0">
                <a:effectLst>
                  <a:outerShdw blurRad="38100" dist="38100" dir="2700000" algn="tl">
                    <a:srgbClr val="000000">
                      <a:alpha val="43137"/>
                    </a:srgbClr>
                  </a:outerShdw>
                </a:effectLst>
                <a:latin typeface="Times New Roman" pitchFamily="18" charset="0"/>
                <a:cs typeface="Times New Roman" pitchFamily="18" charset="0"/>
              </a:rPr>
              <a:t/>
            </a:r>
            <a:br>
              <a:rPr lang="en-US" dirty="0">
                <a:effectLst>
                  <a:outerShdw blurRad="38100" dist="38100" dir="2700000" algn="tl">
                    <a:srgbClr val="000000">
                      <a:alpha val="43137"/>
                    </a:srgbClr>
                  </a:outerShdw>
                </a:effectLst>
                <a:latin typeface="Times New Roman" pitchFamily="18" charset="0"/>
                <a:cs typeface="Times New Roman" pitchFamily="18" charset="0"/>
              </a:rPr>
            </a:br>
            <a:r>
              <a:rPr lang="en-US" sz="2800" dirty="0" smtClean="0">
                <a:effectLst>
                  <a:outerShdw blurRad="38100" dist="38100" dir="2700000" algn="tl">
                    <a:srgbClr val="000000">
                      <a:alpha val="43137"/>
                    </a:srgbClr>
                  </a:outerShdw>
                </a:effectLst>
                <a:latin typeface="Times New Roman" pitchFamily="18" charset="0"/>
                <a:cs typeface="Times New Roman" pitchFamily="18" charset="0"/>
              </a:rPr>
              <a:t>April 2013</a:t>
            </a:r>
            <a:endParaRPr lang="en-US" sz="2800" dirty="0">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838200"/>
            <a:ext cx="1143000" cy="1143000"/>
          </a:xfrm>
          <a:prstGeom prst="rect">
            <a:avLst/>
          </a:prstGeom>
        </p:spPr>
      </p:pic>
    </p:spTree>
    <p:extLst>
      <p:ext uri="{BB962C8B-B14F-4D97-AF65-F5344CB8AC3E}">
        <p14:creationId xmlns:p14="http://schemas.microsoft.com/office/powerpoint/2010/main" val="25376693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l="-15000" r="-1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lstStyle/>
          <a:p>
            <a:r>
              <a:rPr lang="en-US" dirty="0" smtClean="0">
                <a:effectLst>
                  <a:outerShdw blurRad="38100" dist="38100" dir="2700000" algn="tl">
                    <a:srgbClr val="000000">
                      <a:alpha val="43137"/>
                    </a:srgbClr>
                  </a:outerShdw>
                </a:effectLst>
                <a:latin typeface="Times New Roman" pitchFamily="18" charset="0"/>
                <a:cs typeface="Times New Roman" pitchFamily="18" charset="0"/>
              </a:rPr>
              <a:t>Table of Contents</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Content Placeholder 4"/>
          <p:cNvSpPr>
            <a:spLocks noGrp="1"/>
          </p:cNvSpPr>
          <p:nvPr>
            <p:ph sz="half" idx="1"/>
          </p:nvPr>
        </p:nvSpPr>
        <p:spPr>
          <a:xfrm>
            <a:off x="609600" y="990600"/>
            <a:ext cx="5638800" cy="5438323"/>
          </a:xfrm>
        </p:spPr>
        <p:txBody>
          <a:bodyPr>
            <a:normAutofit/>
          </a:bodyPr>
          <a:lstStyle/>
          <a:p>
            <a:pPr marL="0" indent="0">
              <a:buNone/>
            </a:pPr>
            <a:r>
              <a:rPr lang="en-US" sz="1400" dirty="0" smtClean="0">
                <a:latin typeface="Times New Roman" pitchFamily="18" charset="0"/>
                <a:cs typeface="Times New Roman" pitchFamily="18" charset="0"/>
              </a:rPr>
              <a:t>Executive Summary				2</a:t>
            </a:r>
          </a:p>
          <a:p>
            <a:pPr marL="0" indent="0">
              <a:buNone/>
            </a:pPr>
            <a:r>
              <a:rPr lang="en-US" sz="1400" dirty="0" smtClean="0">
                <a:latin typeface="Times New Roman" pitchFamily="18" charset="0"/>
                <a:cs typeface="Times New Roman" pitchFamily="18" charset="0"/>
              </a:rPr>
              <a:t>Why Preserve				3</a:t>
            </a:r>
          </a:p>
          <a:p>
            <a:pPr marL="0" indent="0">
              <a:buNone/>
            </a:pPr>
            <a:r>
              <a:rPr lang="en-US" sz="1400" dirty="0" smtClean="0">
                <a:latin typeface="Times New Roman" pitchFamily="18" charset="0"/>
                <a:cs typeface="Times New Roman" pitchFamily="18" charset="0"/>
              </a:rPr>
              <a:t>Goals of Historic Preservation in Marinette		4</a:t>
            </a:r>
          </a:p>
          <a:p>
            <a:pPr marL="0" indent="0">
              <a:buNone/>
            </a:pPr>
            <a:r>
              <a:rPr lang="en-US" sz="1400" dirty="0" smtClean="0">
                <a:latin typeface="Times New Roman" pitchFamily="18" charset="0"/>
                <a:cs typeface="Times New Roman" pitchFamily="18" charset="0"/>
              </a:rPr>
              <a:t>Marinette’s Historic Character			5</a:t>
            </a:r>
          </a:p>
          <a:p>
            <a:pPr marL="0" indent="0">
              <a:buNone/>
            </a:pPr>
            <a:r>
              <a:rPr lang="en-US" sz="1400" dirty="0" smtClean="0">
                <a:latin typeface="Times New Roman" pitchFamily="18" charset="0"/>
                <a:cs typeface="Times New Roman" pitchFamily="18" charset="0"/>
              </a:rPr>
              <a:t>History of Marinette				7</a:t>
            </a:r>
          </a:p>
          <a:p>
            <a:pPr marL="0" indent="0">
              <a:buNone/>
            </a:pPr>
            <a:r>
              <a:rPr lang="en-US" sz="1400" dirty="0" smtClean="0">
                <a:latin typeface="Times New Roman" pitchFamily="18" charset="0"/>
                <a:cs typeface="Times New Roman" pitchFamily="18" charset="0"/>
              </a:rPr>
              <a:t>Preservation Law				11</a:t>
            </a:r>
          </a:p>
          <a:p>
            <a:pPr marL="400050" lvl="1" indent="0">
              <a:buNone/>
            </a:pPr>
            <a:r>
              <a:rPr lang="en-US" sz="1400" dirty="0" smtClean="0">
                <a:latin typeface="Times New Roman" pitchFamily="18" charset="0"/>
                <a:cs typeface="Times New Roman" pitchFamily="18" charset="0"/>
              </a:rPr>
              <a:t>- Marinette vs. Menominee			12</a:t>
            </a:r>
          </a:p>
          <a:p>
            <a:pPr marL="0" indent="0">
              <a:buNone/>
            </a:pPr>
            <a:r>
              <a:rPr lang="en-US" sz="1400" dirty="0" smtClean="0">
                <a:latin typeface="Times New Roman" pitchFamily="18" charset="0"/>
                <a:cs typeface="Times New Roman" pitchFamily="18" charset="0"/>
              </a:rPr>
              <a:t>A Brief History of Historic Preservation in Marinette</a:t>
            </a:r>
            <a:r>
              <a:rPr lang="en-US" sz="1400" dirty="0">
                <a:latin typeface="Times New Roman" pitchFamily="18" charset="0"/>
                <a:cs typeface="Times New Roman" pitchFamily="18" charset="0"/>
              </a:rPr>
              <a:t>	</a:t>
            </a:r>
            <a:r>
              <a:rPr lang="en-US" sz="1400" dirty="0" smtClean="0">
                <a:latin typeface="Times New Roman" pitchFamily="18" charset="0"/>
                <a:cs typeface="Times New Roman" pitchFamily="18" charset="0"/>
              </a:rPr>
              <a:t>13</a:t>
            </a:r>
            <a:endParaRPr lang="en-US" sz="1400" dirty="0">
              <a:latin typeface="Times New Roman" pitchFamily="18" charset="0"/>
              <a:cs typeface="Times New Roman" pitchFamily="18" charset="0"/>
            </a:endParaRPr>
          </a:p>
          <a:p>
            <a:pPr marL="400050" lvl="1" indent="0">
              <a:buNone/>
            </a:pPr>
            <a:r>
              <a:rPr lang="en-US" sz="1400" dirty="0">
                <a:latin typeface="Times New Roman" pitchFamily="18" charset="0"/>
                <a:cs typeface="Times New Roman" pitchFamily="18" charset="0"/>
              </a:rPr>
              <a:t>- </a:t>
            </a:r>
            <a:r>
              <a:rPr lang="en-US" sz="1400" dirty="0" smtClean="0">
                <a:latin typeface="Times New Roman" pitchFamily="18" charset="0"/>
                <a:cs typeface="Times New Roman" pitchFamily="18" charset="0"/>
              </a:rPr>
              <a:t>Proposed Main Street Historic District</a:t>
            </a:r>
            <a:r>
              <a:rPr lang="en-US" sz="1400" dirty="0">
                <a:latin typeface="Times New Roman" pitchFamily="18" charset="0"/>
                <a:cs typeface="Times New Roman" pitchFamily="18" charset="0"/>
              </a:rPr>
              <a:t>		</a:t>
            </a:r>
            <a:r>
              <a:rPr lang="en-US" sz="1400" dirty="0" smtClean="0">
                <a:latin typeface="Times New Roman" pitchFamily="18" charset="0"/>
                <a:cs typeface="Times New Roman" pitchFamily="18" charset="0"/>
              </a:rPr>
              <a:t>18</a:t>
            </a:r>
            <a:endParaRPr lang="en-US" sz="1400" dirty="0">
              <a:latin typeface="Times New Roman" pitchFamily="18" charset="0"/>
              <a:cs typeface="Times New Roman" pitchFamily="18" charset="0"/>
            </a:endParaRPr>
          </a:p>
          <a:p>
            <a:pPr marL="400050" lvl="1" indent="0">
              <a:buNone/>
            </a:pPr>
            <a:r>
              <a:rPr lang="en-US" sz="1400" dirty="0">
                <a:latin typeface="Times New Roman" pitchFamily="18" charset="0"/>
                <a:cs typeface="Times New Roman" pitchFamily="18" charset="0"/>
              </a:rPr>
              <a:t>- Proposed </a:t>
            </a:r>
            <a:r>
              <a:rPr lang="en-US" sz="1400" dirty="0" smtClean="0">
                <a:latin typeface="Times New Roman" pitchFamily="18" charset="0"/>
                <a:cs typeface="Times New Roman" pitchFamily="18" charset="0"/>
              </a:rPr>
              <a:t>Hall Avenue Historic </a:t>
            </a:r>
            <a:r>
              <a:rPr lang="en-US" sz="1400" dirty="0">
                <a:latin typeface="Times New Roman" pitchFamily="18" charset="0"/>
                <a:cs typeface="Times New Roman" pitchFamily="18" charset="0"/>
              </a:rPr>
              <a:t>District	</a:t>
            </a:r>
            <a:r>
              <a:rPr lang="en-US" sz="1400" dirty="0" smtClean="0">
                <a:latin typeface="Times New Roman" pitchFamily="18" charset="0"/>
                <a:cs typeface="Times New Roman" pitchFamily="18" charset="0"/>
              </a:rPr>
              <a:t>	20</a:t>
            </a:r>
            <a:endParaRPr lang="en-US" sz="1400" dirty="0">
              <a:latin typeface="Times New Roman" pitchFamily="18" charset="0"/>
              <a:cs typeface="Times New Roman" pitchFamily="18" charset="0"/>
            </a:endParaRPr>
          </a:p>
          <a:p>
            <a:pPr marL="400050" lvl="1" indent="0">
              <a:buNone/>
            </a:pPr>
            <a:r>
              <a:rPr lang="en-US" sz="1400" dirty="0">
                <a:latin typeface="Times New Roman" pitchFamily="18" charset="0"/>
                <a:cs typeface="Times New Roman" pitchFamily="18" charset="0"/>
              </a:rPr>
              <a:t>- Proposed </a:t>
            </a:r>
            <a:r>
              <a:rPr lang="en-US" sz="1400" dirty="0" smtClean="0">
                <a:latin typeface="Times New Roman" pitchFamily="18" charset="0"/>
                <a:cs typeface="Times New Roman" pitchFamily="18" charset="0"/>
              </a:rPr>
              <a:t>Riverside </a:t>
            </a:r>
            <a:r>
              <a:rPr lang="en-US" sz="1400" dirty="0">
                <a:latin typeface="Times New Roman" pitchFamily="18" charset="0"/>
                <a:cs typeface="Times New Roman" pitchFamily="18" charset="0"/>
              </a:rPr>
              <a:t>Avenue Historic </a:t>
            </a:r>
            <a:r>
              <a:rPr lang="en-US" sz="1400" dirty="0" smtClean="0">
                <a:latin typeface="Times New Roman" pitchFamily="18" charset="0"/>
                <a:cs typeface="Times New Roman" pitchFamily="18" charset="0"/>
              </a:rPr>
              <a:t>District</a:t>
            </a:r>
            <a:r>
              <a:rPr lang="en-US" sz="1400" dirty="0">
                <a:latin typeface="Times New Roman" pitchFamily="18" charset="0"/>
                <a:cs typeface="Times New Roman" pitchFamily="18" charset="0"/>
              </a:rPr>
              <a:t>	</a:t>
            </a:r>
            <a:r>
              <a:rPr lang="en-US" sz="1400" dirty="0" smtClean="0">
                <a:latin typeface="Times New Roman" pitchFamily="18" charset="0"/>
                <a:cs typeface="Times New Roman" pitchFamily="18" charset="0"/>
              </a:rPr>
              <a:t>22</a:t>
            </a:r>
            <a:endParaRPr lang="en-US" sz="1400" dirty="0">
              <a:latin typeface="Times New Roman" pitchFamily="18" charset="0"/>
              <a:cs typeface="Times New Roman" pitchFamily="18" charset="0"/>
            </a:endParaRPr>
          </a:p>
          <a:p>
            <a:pPr marL="400050" lvl="1" indent="0">
              <a:buNone/>
            </a:pPr>
            <a:r>
              <a:rPr lang="en-US" sz="1400" dirty="0">
                <a:latin typeface="Times New Roman" pitchFamily="18" charset="0"/>
                <a:cs typeface="Times New Roman" pitchFamily="18" charset="0"/>
              </a:rPr>
              <a:t>- Proposed </a:t>
            </a:r>
            <a:r>
              <a:rPr lang="en-US" sz="1400" dirty="0" smtClean="0">
                <a:latin typeface="Times New Roman" pitchFamily="18" charset="0"/>
                <a:cs typeface="Times New Roman" pitchFamily="18" charset="0"/>
              </a:rPr>
              <a:t>Stephenson Street Historic District</a:t>
            </a:r>
            <a:r>
              <a:rPr lang="en-US" sz="1400" dirty="0">
                <a:latin typeface="Times New Roman" pitchFamily="18" charset="0"/>
                <a:cs typeface="Times New Roman" pitchFamily="18" charset="0"/>
              </a:rPr>
              <a:t>	</a:t>
            </a:r>
            <a:r>
              <a:rPr lang="en-US" sz="1400" dirty="0" smtClean="0">
                <a:latin typeface="Times New Roman" pitchFamily="18" charset="0"/>
                <a:cs typeface="Times New Roman" pitchFamily="18" charset="0"/>
              </a:rPr>
              <a:t>24</a:t>
            </a:r>
            <a:endParaRPr lang="en-US" sz="1400" dirty="0">
              <a:latin typeface="Times New Roman" pitchFamily="18" charset="0"/>
              <a:cs typeface="Times New Roman" pitchFamily="18" charset="0"/>
            </a:endParaRPr>
          </a:p>
          <a:p>
            <a:pPr marL="0" indent="0">
              <a:buNone/>
            </a:pPr>
            <a:r>
              <a:rPr lang="en-US" sz="1400" dirty="0" smtClean="0">
                <a:latin typeface="Times New Roman" pitchFamily="18" charset="0"/>
                <a:cs typeface="Times New Roman" pitchFamily="18" charset="0"/>
              </a:rPr>
              <a:t>Marinette’s Designated Historic Landmarks	</a:t>
            </a:r>
            <a:r>
              <a:rPr lang="en-US" sz="1400" dirty="0">
                <a:latin typeface="Times New Roman" pitchFamily="18" charset="0"/>
                <a:cs typeface="Times New Roman" pitchFamily="18" charset="0"/>
              </a:rPr>
              <a:t>	</a:t>
            </a:r>
            <a:r>
              <a:rPr lang="en-US" sz="1400" dirty="0" smtClean="0">
                <a:latin typeface="Times New Roman" pitchFamily="18" charset="0"/>
                <a:cs typeface="Times New Roman" pitchFamily="18" charset="0"/>
              </a:rPr>
              <a:t>25</a:t>
            </a:r>
            <a:endParaRPr lang="en-US" sz="1400" dirty="0">
              <a:latin typeface="Times New Roman" pitchFamily="18" charset="0"/>
              <a:cs typeface="Times New Roman" pitchFamily="18" charset="0"/>
            </a:endParaRPr>
          </a:p>
          <a:p>
            <a:pPr marL="0" indent="0">
              <a:buNone/>
            </a:pPr>
            <a:r>
              <a:rPr lang="en-US" sz="1400" dirty="0" smtClean="0">
                <a:latin typeface="Times New Roman" pitchFamily="18" charset="0"/>
                <a:cs typeface="Times New Roman" pitchFamily="18" charset="0"/>
              </a:rPr>
              <a:t>Recent Preservation Issues		</a:t>
            </a:r>
            <a:r>
              <a:rPr lang="en-US" sz="1400" dirty="0">
                <a:latin typeface="Times New Roman" pitchFamily="18" charset="0"/>
                <a:cs typeface="Times New Roman" pitchFamily="18" charset="0"/>
              </a:rPr>
              <a:t>	</a:t>
            </a:r>
            <a:r>
              <a:rPr lang="en-US" sz="1400" dirty="0" smtClean="0">
                <a:latin typeface="Times New Roman" pitchFamily="18" charset="0"/>
                <a:cs typeface="Times New Roman" pitchFamily="18" charset="0"/>
              </a:rPr>
              <a:t>26</a:t>
            </a:r>
            <a:endParaRPr lang="en-US" sz="1400" dirty="0">
              <a:latin typeface="Times New Roman" pitchFamily="18" charset="0"/>
              <a:cs typeface="Times New Roman" pitchFamily="18" charset="0"/>
            </a:endParaRPr>
          </a:p>
          <a:p>
            <a:pPr marL="0" indent="0">
              <a:buNone/>
            </a:pPr>
            <a:r>
              <a:rPr lang="en-US" sz="1400" dirty="0" smtClean="0">
                <a:latin typeface="Times New Roman" pitchFamily="18" charset="0"/>
                <a:cs typeface="Times New Roman" pitchFamily="18" charset="0"/>
              </a:rPr>
              <a:t>Incentives for Historic Preservation</a:t>
            </a:r>
            <a:r>
              <a:rPr lang="en-US" sz="1400" dirty="0">
                <a:latin typeface="Times New Roman" pitchFamily="18" charset="0"/>
                <a:cs typeface="Times New Roman" pitchFamily="18" charset="0"/>
              </a:rPr>
              <a:t>		</a:t>
            </a:r>
            <a:r>
              <a:rPr lang="en-US" sz="1400" dirty="0" smtClean="0">
                <a:latin typeface="Times New Roman" pitchFamily="18" charset="0"/>
                <a:cs typeface="Times New Roman" pitchFamily="18" charset="0"/>
              </a:rPr>
              <a:t>	27</a:t>
            </a:r>
            <a:endParaRPr lang="en-US" sz="1400" dirty="0">
              <a:latin typeface="Times New Roman" pitchFamily="18" charset="0"/>
              <a:cs typeface="Times New Roman" pitchFamily="18" charset="0"/>
            </a:endParaRPr>
          </a:p>
          <a:p>
            <a:pPr marL="0" indent="0">
              <a:buNone/>
            </a:pPr>
            <a:r>
              <a:rPr lang="en-US" sz="1400" dirty="0" smtClean="0">
                <a:latin typeface="Times New Roman" pitchFamily="18" charset="0"/>
                <a:cs typeface="Times New Roman" pitchFamily="18" charset="0"/>
              </a:rPr>
              <a:t>Action Plan		</a:t>
            </a:r>
            <a:r>
              <a:rPr lang="en-US" sz="1400" dirty="0">
                <a:latin typeface="Times New Roman" pitchFamily="18" charset="0"/>
                <a:cs typeface="Times New Roman" pitchFamily="18" charset="0"/>
              </a:rPr>
              <a:t>		</a:t>
            </a:r>
            <a:r>
              <a:rPr lang="en-US" sz="1400" dirty="0" smtClean="0">
                <a:latin typeface="Times New Roman" pitchFamily="18" charset="0"/>
                <a:cs typeface="Times New Roman" pitchFamily="18" charset="0"/>
              </a:rPr>
              <a:t>	29</a:t>
            </a:r>
          </a:p>
          <a:p>
            <a:pPr marL="0" lvl="0" indent="0">
              <a:buNone/>
            </a:pPr>
            <a:r>
              <a:rPr lang="en-US" sz="1400" dirty="0" smtClean="0">
                <a:latin typeface="Times New Roman" pitchFamily="18" charset="0"/>
                <a:cs typeface="Times New Roman" pitchFamily="18" charset="0"/>
              </a:rPr>
              <a:t>Works Consulted</a:t>
            </a:r>
            <a:r>
              <a:rPr lang="en-US" sz="1400" dirty="0">
                <a:latin typeface="Times New Roman" pitchFamily="18" charset="0"/>
                <a:cs typeface="Times New Roman" pitchFamily="18" charset="0"/>
              </a:rPr>
              <a:t>				</a:t>
            </a:r>
            <a:r>
              <a:rPr lang="en-US" sz="1400" dirty="0" smtClean="0">
                <a:latin typeface="Times New Roman" pitchFamily="18" charset="0"/>
                <a:cs typeface="Times New Roman" pitchFamily="18" charset="0"/>
              </a:rPr>
              <a:t>31</a:t>
            </a:r>
            <a:endParaRPr lang="en-US" sz="1400" dirty="0">
              <a:latin typeface="Times New Roman" pitchFamily="18" charset="0"/>
              <a:cs typeface="Times New Roman" pitchFamily="18" charset="0"/>
            </a:endParaRPr>
          </a:p>
          <a:p>
            <a:pPr marL="0" indent="0">
              <a:buNone/>
            </a:pPr>
            <a:endParaRPr lang="en-US" sz="1400" dirty="0">
              <a:latin typeface="Times New Roman" pitchFamily="18" charset="0"/>
              <a:cs typeface="Times New Roman" pitchFamily="18" charset="0"/>
            </a:endParaRPr>
          </a:p>
          <a:p>
            <a:pPr marL="400050" lvl="1" indent="0">
              <a:buNone/>
            </a:pPr>
            <a:endParaRPr lang="en-US" sz="1000" dirty="0">
              <a:latin typeface="Times New Roman" pitchFamily="18" charset="0"/>
              <a:cs typeface="Times New Roman" pitchFamily="18" charset="0"/>
            </a:endParaRPr>
          </a:p>
        </p:txBody>
      </p:sp>
      <p:sp>
        <p:nvSpPr>
          <p:cNvPr id="4" name="TextBox 3"/>
          <p:cNvSpPr txBox="1"/>
          <p:nvPr/>
        </p:nvSpPr>
        <p:spPr>
          <a:xfrm>
            <a:off x="152400" y="6428923"/>
            <a:ext cx="1981200" cy="276999"/>
          </a:xfrm>
          <a:prstGeom prst="rect">
            <a:avLst/>
          </a:prstGeom>
          <a:noFill/>
        </p:spPr>
        <p:txBody>
          <a:bodyPr wrap="square" rtlCol="0">
            <a:spAutoFit/>
          </a:bodyPr>
          <a:lstStyle/>
          <a:p>
            <a:r>
              <a:rPr lang="en-US" sz="1200" dirty="0" smtClean="0">
                <a:latin typeface="Times New Roman" pitchFamily="18" charset="0"/>
                <a:cs typeface="Times New Roman" pitchFamily="18" charset="0"/>
              </a:rPr>
              <a:t>Page 1</a:t>
            </a:r>
            <a:endParaRPr lang="en-US" sz="1200" dirty="0">
              <a:latin typeface="Times New Roman" pitchFamily="18" charset="0"/>
              <a:cs typeface="Times New Roman" pitchFamily="18" charset="0"/>
            </a:endParaRPr>
          </a:p>
        </p:txBody>
      </p:sp>
      <p:sp>
        <p:nvSpPr>
          <p:cNvPr id="7" name="TextBox 6"/>
          <p:cNvSpPr txBox="1"/>
          <p:nvPr/>
        </p:nvSpPr>
        <p:spPr>
          <a:xfrm>
            <a:off x="1600200" y="6442594"/>
            <a:ext cx="7024255" cy="263328"/>
          </a:xfrm>
          <a:prstGeom prst="rect">
            <a:avLst/>
          </a:prstGeom>
          <a:noFill/>
        </p:spPr>
        <p:txBody>
          <a:bodyPr wrap="square" rtlCol="0">
            <a:spAutoFit/>
          </a:bodyPr>
          <a:lstStyle/>
          <a:p>
            <a:pPr algn="r"/>
            <a:r>
              <a:rPr lang="en-US" sz="1100" i="1" dirty="0" smtClean="0">
                <a:latin typeface="Times New Roman" pitchFamily="18" charset="0"/>
                <a:cs typeface="Times New Roman" pitchFamily="18" charset="0"/>
              </a:rPr>
              <a:t>Background – Postcard view of </a:t>
            </a:r>
            <a:r>
              <a:rPr lang="en-US" sz="1100" i="1" dirty="0" err="1" smtClean="0">
                <a:latin typeface="Times New Roman" pitchFamily="18" charset="0"/>
                <a:cs typeface="Times New Roman" pitchFamily="18" charset="0"/>
              </a:rPr>
              <a:t>Chautaqua</a:t>
            </a:r>
            <a:r>
              <a:rPr lang="en-US" sz="1100" i="1" dirty="0" smtClean="0">
                <a:latin typeface="Times New Roman" pitchFamily="18" charset="0"/>
                <a:cs typeface="Times New Roman" pitchFamily="18" charset="0"/>
              </a:rPr>
              <a:t> Grounds, c. 1910</a:t>
            </a:r>
            <a:endParaRPr lang="en-US" sz="1100" i="1" dirty="0">
              <a:latin typeface="Times New Roman" pitchFamily="18" charset="0"/>
              <a:cs typeface="Times New Roman" pitchFamily="18" charset="0"/>
            </a:endParaRPr>
          </a:p>
        </p:txBody>
      </p:sp>
    </p:spTree>
    <p:extLst>
      <p:ext uri="{BB962C8B-B14F-4D97-AF65-F5344CB8AC3E}">
        <p14:creationId xmlns:p14="http://schemas.microsoft.com/office/powerpoint/2010/main" val="5671101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62800" y="6442594"/>
            <a:ext cx="1981200" cy="276999"/>
          </a:xfrm>
          <a:prstGeom prst="rect">
            <a:avLst/>
          </a:prstGeom>
          <a:noFill/>
        </p:spPr>
        <p:txBody>
          <a:bodyPr wrap="square" rtlCol="0">
            <a:spAutoFit/>
          </a:bodyPr>
          <a:lstStyle/>
          <a:p>
            <a:pPr algn="r"/>
            <a:r>
              <a:rPr lang="en-US" sz="1200" dirty="0" smtClean="0">
                <a:latin typeface="Times New Roman" pitchFamily="18" charset="0"/>
                <a:cs typeface="Times New Roman" pitchFamily="18" charset="0"/>
              </a:rPr>
              <a:t>Page 2</a:t>
            </a:r>
            <a:endParaRPr lang="en-US" sz="1200" dirty="0">
              <a:latin typeface="Times New Roman" pitchFamily="18" charset="0"/>
              <a:cs typeface="Times New Roman" pitchFamily="18" charset="0"/>
            </a:endParaRPr>
          </a:p>
        </p:txBody>
      </p:sp>
      <p:pic>
        <p:nvPicPr>
          <p:cNvPr id="5" name="Content Placeholder 4"/>
          <p:cNvPicPr>
            <a:picLocks noGrp="1" noChangeAspect="1"/>
          </p:cNvPicPr>
          <p:nvPr>
            <p:ph idx="1"/>
          </p:nvPr>
        </p:nvPicPr>
        <p:blipFill>
          <a:blip r:embed="rId2">
            <a:extLst>
              <a:ext uri="{BEBA8EAE-BF5A-486C-A8C5-ECC9F3942E4B}">
                <a14:imgProps xmlns:a14="http://schemas.microsoft.com/office/drawing/2010/main">
                  <a14:imgLayer r:embed="rId3">
                    <a14:imgEffect>
                      <a14:artisticCrisscrossEtching trans="40000" pressure="0"/>
                    </a14:imgEffect>
                  </a14:imgLayer>
                </a14:imgProps>
              </a:ext>
              <a:ext uri="{28A0092B-C50C-407E-A947-70E740481C1C}">
                <a14:useLocalDpi xmlns:a14="http://schemas.microsoft.com/office/drawing/2010/main" val="0"/>
              </a:ext>
            </a:extLst>
          </a:blip>
          <a:stretch>
            <a:fillRect/>
          </a:stretch>
        </p:blipFill>
        <p:spPr>
          <a:xfrm>
            <a:off x="1066800" y="1295400"/>
            <a:ext cx="6805959" cy="4525963"/>
          </a:xfrm>
        </p:spPr>
      </p:pic>
      <p:pic>
        <p:nvPicPr>
          <p:cNvPr id="8" name="Picture 7"/>
          <p:cNvPicPr>
            <a:picLocks noChangeAspect="1"/>
          </p:cNvPicPr>
          <p:nvPr/>
        </p:nvPicPr>
        <p:blipFill>
          <a:blip r:embed="rId4">
            <a:extLst>
              <a:ext uri="{BEBA8EAE-BF5A-486C-A8C5-ECC9F3942E4B}">
                <a14:imgProps xmlns:a14="http://schemas.microsoft.com/office/drawing/2010/main">
                  <a14:imgLayer r:embed="rId5">
                    <a14:imgEffect>
                      <a14:artisticCrisscrossEtching trans="40000" pressure="0"/>
                    </a14:imgEffect>
                  </a14:imgLayer>
                </a14:imgProps>
              </a:ext>
              <a:ext uri="{28A0092B-C50C-407E-A947-70E740481C1C}">
                <a14:useLocalDpi xmlns:a14="http://schemas.microsoft.com/office/drawing/2010/main" val="0"/>
              </a:ext>
            </a:extLst>
          </a:blip>
          <a:stretch>
            <a:fillRect/>
          </a:stretch>
        </p:blipFill>
        <p:spPr>
          <a:xfrm>
            <a:off x="5638800" y="286996"/>
            <a:ext cx="3505200" cy="2319274"/>
          </a:xfrm>
          <a:prstGeom prst="rect">
            <a:avLst/>
          </a:prstGeom>
          <a:effectLst>
            <a:softEdge rad="127000"/>
          </a:effectLst>
        </p:spPr>
      </p:pic>
      <p:pic>
        <p:nvPicPr>
          <p:cNvPr id="9" name="Picture 8"/>
          <p:cNvPicPr>
            <a:picLocks noChangeAspect="1"/>
          </p:cNvPicPr>
          <p:nvPr/>
        </p:nvPicPr>
        <p:blipFill>
          <a:blip r:embed="rId6">
            <a:extLst>
              <a:ext uri="{BEBA8EAE-BF5A-486C-A8C5-ECC9F3942E4B}">
                <a14:imgProps xmlns:a14="http://schemas.microsoft.com/office/drawing/2010/main">
                  <a14:imgLayer r:embed="rId7">
                    <a14:imgEffect>
                      <a14:artisticCrisscrossEtching trans="40000" pressure="0"/>
                    </a14:imgEffect>
                  </a14:imgLayer>
                </a14:imgProps>
              </a:ext>
              <a:ext uri="{28A0092B-C50C-407E-A947-70E740481C1C}">
                <a14:useLocalDpi xmlns:a14="http://schemas.microsoft.com/office/drawing/2010/main" val="0"/>
              </a:ext>
            </a:extLst>
          </a:blip>
          <a:stretch>
            <a:fillRect/>
          </a:stretch>
        </p:blipFill>
        <p:spPr>
          <a:xfrm>
            <a:off x="0" y="0"/>
            <a:ext cx="3048000" cy="2001520"/>
          </a:xfrm>
          <a:prstGeom prst="rect">
            <a:avLst/>
          </a:prstGeom>
          <a:effectLst>
            <a:softEdge rad="127000"/>
          </a:effectLst>
        </p:spPr>
      </p:pic>
      <p:sp>
        <p:nvSpPr>
          <p:cNvPr id="10" name="TextBox 9"/>
          <p:cNvSpPr txBox="1"/>
          <p:nvPr/>
        </p:nvSpPr>
        <p:spPr>
          <a:xfrm>
            <a:off x="609600" y="6442594"/>
            <a:ext cx="7848600" cy="276999"/>
          </a:xfrm>
          <a:prstGeom prst="rect">
            <a:avLst/>
          </a:prstGeom>
          <a:noFill/>
        </p:spPr>
        <p:txBody>
          <a:bodyPr wrap="square" rtlCol="0">
            <a:spAutoFit/>
          </a:bodyPr>
          <a:lstStyle/>
          <a:p>
            <a:r>
              <a:rPr lang="en-US" sz="1200" i="1" dirty="0" smtClean="0">
                <a:latin typeface="Times New Roman" pitchFamily="18" charset="0"/>
                <a:cs typeface="Times New Roman" pitchFamily="18" charset="0"/>
              </a:rPr>
              <a:t>B</a:t>
            </a:r>
            <a:r>
              <a:rPr lang="en-US" sz="1100" i="1" dirty="0" smtClean="0">
                <a:latin typeface="Times New Roman" pitchFamily="18" charset="0"/>
                <a:cs typeface="Times New Roman" pitchFamily="18" charset="0"/>
              </a:rPr>
              <a:t>ackground – </a:t>
            </a:r>
            <a:r>
              <a:rPr lang="en-US" sz="1100" i="1" dirty="0" err="1" smtClean="0">
                <a:latin typeface="Times New Roman" pitchFamily="18" charset="0"/>
                <a:cs typeface="Times New Roman" pitchFamily="18" charset="0"/>
              </a:rPr>
              <a:t>Menekaunee</a:t>
            </a:r>
            <a:r>
              <a:rPr lang="en-US" sz="1100" i="1" dirty="0" smtClean="0">
                <a:latin typeface="Times New Roman" pitchFamily="18" charset="0"/>
                <a:cs typeface="Times New Roman" pitchFamily="18" charset="0"/>
              </a:rPr>
              <a:t> scenes, Wisconsin State Architecture and History Inventory Photographs, c. 1985, all buildings extant today</a:t>
            </a:r>
            <a:endParaRPr lang="en-US" sz="1100" i="1" dirty="0">
              <a:latin typeface="Times New Roman" pitchFamily="18" charset="0"/>
              <a:cs typeface="Times New Roman" pitchFamily="18" charset="0"/>
            </a:endParaRPr>
          </a:p>
        </p:txBody>
      </p:sp>
      <p:sp>
        <p:nvSpPr>
          <p:cNvPr id="2" name="Title 1"/>
          <p:cNvSpPr>
            <a:spLocks noGrp="1"/>
          </p:cNvSpPr>
          <p:nvPr>
            <p:ph type="title"/>
          </p:nvPr>
        </p:nvSpPr>
        <p:spPr>
          <a:xfrm>
            <a:off x="457200" y="274638"/>
            <a:ext cx="8229600" cy="1020762"/>
          </a:xfrm>
        </p:spPr>
        <p:txBody>
          <a:bodyPr/>
          <a:lstStyle/>
          <a:p>
            <a:r>
              <a:rPr lang="en-US" dirty="0" smtClean="0">
                <a:effectLst>
                  <a:outerShdw blurRad="38100" dist="38100" dir="2700000" algn="tl">
                    <a:srgbClr val="000000">
                      <a:alpha val="43137"/>
                    </a:srgbClr>
                  </a:outerShdw>
                </a:effectLst>
                <a:latin typeface="Times New Roman" pitchFamily="18" charset="0"/>
                <a:cs typeface="Times New Roman" pitchFamily="18" charset="0"/>
              </a:rPr>
              <a:t>Executive Summary</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2" name="Picture 11"/>
          <p:cNvPicPr>
            <a:picLocks noChangeAspect="1"/>
          </p:cNvPicPr>
          <p:nvPr/>
        </p:nvPicPr>
        <p:blipFill rotWithShape="1">
          <a:blip r:embed="rId8">
            <a:extLst>
              <a:ext uri="{BEBA8EAE-BF5A-486C-A8C5-ECC9F3942E4B}">
                <a14:imgProps xmlns:a14="http://schemas.microsoft.com/office/drawing/2010/main">
                  <a14:imgLayer r:embed="rId9">
                    <a14:imgEffect>
                      <a14:artisticCrisscrossEtching trans="40000" pressure="0"/>
                    </a14:imgEffect>
                  </a14:imgLayer>
                </a14:imgProps>
              </a:ext>
              <a:ext uri="{28A0092B-C50C-407E-A947-70E740481C1C}">
                <a14:useLocalDpi xmlns:a14="http://schemas.microsoft.com/office/drawing/2010/main" val="0"/>
              </a:ext>
            </a:extLst>
          </a:blip>
          <a:srcRect l="10455" t="3968" r="7500" b="9509"/>
          <a:stretch/>
        </p:blipFill>
        <p:spPr>
          <a:xfrm>
            <a:off x="6463146" y="4697612"/>
            <a:ext cx="2500745" cy="1744982"/>
          </a:xfrm>
          <a:prstGeom prst="rect">
            <a:avLst/>
          </a:prstGeom>
          <a:effectLst>
            <a:softEdge rad="127000"/>
          </a:effectLst>
        </p:spPr>
      </p:pic>
      <p:sp>
        <p:nvSpPr>
          <p:cNvPr id="11" name="TextBox 10"/>
          <p:cNvSpPr txBox="1"/>
          <p:nvPr/>
        </p:nvSpPr>
        <p:spPr>
          <a:xfrm>
            <a:off x="990600" y="1410815"/>
            <a:ext cx="6934200" cy="5016758"/>
          </a:xfrm>
          <a:prstGeom prst="rect">
            <a:avLst/>
          </a:prstGeom>
          <a:noFill/>
        </p:spPr>
        <p:txBody>
          <a:bodyPr wrap="square" rtlCol="0">
            <a:spAutoFit/>
          </a:bodyPr>
          <a:lstStyle/>
          <a:p>
            <a:r>
              <a:rPr lang="en-US" sz="1600" dirty="0" smtClean="0">
                <a:latin typeface="Times New Roman" pitchFamily="18" charset="0"/>
                <a:cs typeface="Times New Roman" pitchFamily="18" charset="0"/>
              </a:rPr>
              <a:t>The purpose of this City of Marinette Historic Preservation Plan is to generate discussion about preservation topics in Marinette.  To that end, this plan includes a proposal for actions intended to reinvigorate  preservation activities in Marinette and restore focus on preservation objectives set forth as part of a local preservation movement that began following Marinette’s Centennial celebration in 1987.  </a:t>
            </a:r>
          </a:p>
          <a:p>
            <a:endParaRPr lang="en-US" sz="1600" dirty="0">
              <a:latin typeface="Times New Roman" pitchFamily="18" charset="0"/>
              <a:cs typeface="Times New Roman" pitchFamily="18" charset="0"/>
            </a:endParaRPr>
          </a:p>
          <a:p>
            <a:r>
              <a:rPr lang="en-US" sz="1600" dirty="0" smtClean="0">
                <a:latin typeface="Times New Roman" pitchFamily="18" charset="0"/>
                <a:cs typeface="Times New Roman" pitchFamily="18" charset="0"/>
              </a:rPr>
              <a:t>The benefits of preservation are widely acknowledged throughout the country, many of which would offer aesthetic and economic value to not only Marinette’s historic downtown center but also the city as a whole.  Furthermore, financial incentives are available for owners of both income-producing historic properties and historic homes.  Marinette has much to gain from a more proactive approach to historic preservation.</a:t>
            </a:r>
          </a:p>
          <a:p>
            <a:endParaRPr lang="en-US" sz="1600" dirty="0">
              <a:latin typeface="Times New Roman" pitchFamily="18" charset="0"/>
              <a:cs typeface="Times New Roman" pitchFamily="18" charset="0"/>
            </a:endParaRPr>
          </a:p>
          <a:p>
            <a:r>
              <a:rPr lang="en-US" sz="1600" dirty="0" smtClean="0">
                <a:latin typeface="Times New Roman" pitchFamily="18" charset="0"/>
                <a:cs typeface="Times New Roman" pitchFamily="18" charset="0"/>
              </a:rPr>
              <a:t>Marinette is fortunate to have the remaining historic resources that it does, but those resources have been steadily disappearing over the last 25 years, often being replaced by a vacant lot.  The time to once again consider what historic preservation has to offer Marinette is upon us.  Let us start that conversation again and set ourselves on a path that will begin to pay tangible dividends for ourselves and future generations in Marinette.</a:t>
            </a: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15627174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l="-12000" r="-12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57200" y="228600"/>
            <a:ext cx="3733800" cy="914400"/>
          </a:xfrm>
        </p:spPr>
        <p:txBody>
          <a:bodyPr/>
          <a:lstStyle/>
          <a:p>
            <a:pPr algn="l"/>
            <a:r>
              <a:rPr lang="en-US" dirty="0" smtClean="0">
                <a:effectLst>
                  <a:outerShdw blurRad="38100" dist="38100" dir="2700000" algn="tl">
                    <a:srgbClr val="000000">
                      <a:alpha val="43137"/>
                    </a:srgbClr>
                  </a:outerShdw>
                </a:effectLst>
                <a:latin typeface="Times New Roman" pitchFamily="18" charset="0"/>
                <a:cs typeface="Times New Roman" pitchFamily="18" charset="0"/>
              </a:rPr>
              <a:t>Why Preserve?</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Content Placeholder 4"/>
          <p:cNvSpPr>
            <a:spLocks noGrp="1"/>
          </p:cNvSpPr>
          <p:nvPr>
            <p:ph sz="half" idx="1"/>
          </p:nvPr>
        </p:nvSpPr>
        <p:spPr>
          <a:xfrm>
            <a:off x="457200" y="1219200"/>
            <a:ext cx="3886200" cy="4800600"/>
          </a:xfrm>
        </p:spPr>
        <p:txBody>
          <a:bodyPr>
            <a:normAutofit fontScale="25000" lnSpcReduction="20000"/>
          </a:bodyPr>
          <a:lstStyle/>
          <a:p>
            <a:pPr marL="0" indent="0">
              <a:buNone/>
            </a:pPr>
            <a:r>
              <a:rPr lang="en-US" sz="5600" dirty="0">
                <a:latin typeface="Times New Roman" pitchFamily="18" charset="0"/>
                <a:cs typeface="Times New Roman" pitchFamily="18" charset="0"/>
              </a:rPr>
              <a:t>The legacy of many a city’s </a:t>
            </a:r>
            <a:r>
              <a:rPr lang="en-US" sz="5600" dirty="0" smtClean="0">
                <a:latin typeface="Times New Roman" pitchFamily="18" charset="0"/>
                <a:cs typeface="Times New Roman" pitchFamily="18" charset="0"/>
              </a:rPr>
              <a:t>pioneers </a:t>
            </a:r>
            <a:r>
              <a:rPr lang="en-US" sz="5600" dirty="0">
                <a:latin typeface="Times New Roman" pitchFamily="18" charset="0"/>
                <a:cs typeface="Times New Roman" pitchFamily="18" charset="0"/>
              </a:rPr>
              <a:t>is embodied in the historic edifices that constitute the bones of the built environment.  These historic resources provide a community with a sense of its history, an awareness of its origins, and a distinct image of itself.  They provide an important mental and physical continuity, familiarity, and orientation in a world characterized by rapid change.  Older buildings and sights contribute to a visual diversity, a human scale, a richness of craftsmanship, and </a:t>
            </a:r>
            <a:r>
              <a:rPr lang="en-US" sz="5600" dirty="0" smtClean="0">
                <a:latin typeface="Times New Roman" pitchFamily="18" charset="0"/>
                <a:cs typeface="Times New Roman" pitchFamily="18" charset="0"/>
              </a:rPr>
              <a:t>a pleasant </a:t>
            </a:r>
            <a:r>
              <a:rPr lang="en-US" sz="5600" dirty="0">
                <a:latin typeface="Times New Roman" pitchFamily="18" charset="0"/>
                <a:cs typeface="Times New Roman" pitchFamily="18" charset="0"/>
              </a:rPr>
              <a:t>association that can enrich our lives.</a:t>
            </a:r>
          </a:p>
          <a:p>
            <a:pPr marL="0" indent="0">
              <a:buNone/>
            </a:pPr>
            <a:endParaRPr lang="en-US" sz="5600" dirty="0">
              <a:latin typeface="Times New Roman" pitchFamily="18" charset="0"/>
              <a:cs typeface="Times New Roman" pitchFamily="18" charset="0"/>
            </a:endParaRPr>
          </a:p>
          <a:p>
            <a:pPr marL="0" indent="0">
              <a:buNone/>
            </a:pPr>
            <a:r>
              <a:rPr lang="en-US" sz="5600" dirty="0">
                <a:latin typeface="Times New Roman" pitchFamily="18" charset="0"/>
                <a:cs typeface="Times New Roman" pitchFamily="18" charset="0"/>
              </a:rPr>
              <a:t>Marinette’s older commercial and residential districts attest to the city’s history as a lumber and commercial center.  </a:t>
            </a:r>
            <a:r>
              <a:rPr lang="en-US" sz="5600" dirty="0" smtClean="0">
                <a:latin typeface="Times New Roman" pitchFamily="18" charset="0"/>
                <a:cs typeface="Times New Roman" pitchFamily="18" charset="0"/>
              </a:rPr>
              <a:t>The </a:t>
            </a:r>
            <a:r>
              <a:rPr lang="en-US" sz="5600" dirty="0">
                <a:latin typeface="Times New Roman" pitchFamily="18" charset="0"/>
                <a:cs typeface="Times New Roman" pitchFamily="18" charset="0"/>
              </a:rPr>
              <a:t>preservation of local historic resources strengthens community pride.  Protecting the physical evidence of a community’s character increases citizens’ pride in their neighborhoods and identification with their community.  </a:t>
            </a:r>
            <a:endParaRPr lang="en-US" sz="5600" dirty="0" smtClean="0">
              <a:latin typeface="Times New Roman" pitchFamily="18" charset="0"/>
              <a:cs typeface="Times New Roman" pitchFamily="18" charset="0"/>
            </a:endParaRPr>
          </a:p>
          <a:p>
            <a:pPr marL="0" indent="0">
              <a:buNone/>
            </a:pPr>
            <a:endParaRPr lang="en-US" sz="5600" dirty="0">
              <a:latin typeface="Times New Roman" pitchFamily="18" charset="0"/>
              <a:cs typeface="Times New Roman" pitchFamily="18" charset="0"/>
            </a:endParaRPr>
          </a:p>
          <a:p>
            <a:pPr marL="0" indent="0">
              <a:buNone/>
            </a:pPr>
            <a:r>
              <a:rPr lang="en-US" sz="5600" dirty="0">
                <a:latin typeface="Times New Roman" pitchFamily="18" charset="0"/>
                <a:cs typeface="Times New Roman" pitchFamily="18" charset="0"/>
              </a:rPr>
              <a:t>Beyond the social benefits to a community, there are distinct and measureable economic advantages </a:t>
            </a:r>
            <a:r>
              <a:rPr lang="en-US" sz="5600" dirty="0" smtClean="0">
                <a:latin typeface="Times New Roman" pitchFamily="18" charset="0"/>
                <a:cs typeface="Times New Roman" pitchFamily="18" charset="0"/>
              </a:rPr>
              <a:t>to </a:t>
            </a:r>
            <a:r>
              <a:rPr lang="en-US" sz="5600" dirty="0">
                <a:latin typeface="Times New Roman" pitchFamily="18" charset="0"/>
                <a:cs typeface="Times New Roman" pitchFamily="18" charset="0"/>
              </a:rPr>
              <a:t>the rehabilitation and re-use of historic buildings.</a:t>
            </a:r>
          </a:p>
          <a:p>
            <a:pPr marL="0" indent="0">
              <a:buNone/>
            </a:pPr>
            <a:endParaRPr lang="en-US" dirty="0"/>
          </a:p>
        </p:txBody>
      </p:sp>
      <p:sp>
        <p:nvSpPr>
          <p:cNvPr id="6" name="Content Placeholder 5"/>
          <p:cNvSpPr>
            <a:spLocks noGrp="1"/>
          </p:cNvSpPr>
          <p:nvPr>
            <p:ph sz="half" idx="2"/>
          </p:nvPr>
        </p:nvSpPr>
        <p:spPr>
          <a:xfrm>
            <a:off x="4343400" y="152400"/>
            <a:ext cx="4572000" cy="6096000"/>
          </a:xfrm>
          <a:effectLst>
            <a:softEdge rad="266700"/>
          </a:effectLst>
        </p:spPr>
        <p:style>
          <a:lnRef idx="2">
            <a:schemeClr val="accent1"/>
          </a:lnRef>
          <a:fillRef idx="1">
            <a:schemeClr val="lt1"/>
          </a:fillRef>
          <a:effectRef idx="0">
            <a:schemeClr val="accent1"/>
          </a:effectRef>
          <a:fontRef idx="minor">
            <a:schemeClr val="dk1"/>
          </a:fontRef>
        </p:style>
        <p:txBody>
          <a:bodyPr>
            <a:noAutofit/>
          </a:bodyPr>
          <a:lstStyle/>
          <a:p>
            <a:pPr marL="0" indent="0">
              <a:buNone/>
            </a:pPr>
            <a:r>
              <a:rPr lang="en-US" sz="1200" dirty="0">
                <a:latin typeface="Times New Roman" pitchFamily="18" charset="0"/>
                <a:cs typeface="Times New Roman" pitchFamily="18" charset="0"/>
              </a:rPr>
              <a:t>Improved Tax Base</a:t>
            </a:r>
          </a:p>
          <a:p>
            <a:pPr lvl="0">
              <a:buFont typeface="Wingdings" pitchFamily="2" charset="2"/>
              <a:buChar char="v"/>
            </a:pPr>
            <a:r>
              <a:rPr lang="en-US" sz="1200" dirty="0">
                <a:solidFill>
                  <a:srgbClr val="C00000"/>
                </a:solidFill>
                <a:latin typeface="Times New Roman" pitchFamily="18" charset="0"/>
                <a:cs typeface="Times New Roman" pitchFamily="18" charset="0"/>
              </a:rPr>
              <a:t>Tax dollars are saved through the re-use of buildings served by in-place utilities, </a:t>
            </a:r>
            <a:r>
              <a:rPr lang="en-US" sz="1200" dirty="0" smtClean="0">
                <a:solidFill>
                  <a:srgbClr val="C00000"/>
                </a:solidFill>
                <a:latin typeface="Times New Roman" pitchFamily="18" charset="0"/>
                <a:cs typeface="Times New Roman" pitchFamily="18" charset="0"/>
              </a:rPr>
              <a:t>roads, </a:t>
            </a:r>
            <a:r>
              <a:rPr lang="en-US" sz="1200" dirty="0">
                <a:solidFill>
                  <a:srgbClr val="C00000"/>
                </a:solidFill>
                <a:latin typeface="Times New Roman" pitchFamily="18" charset="0"/>
                <a:cs typeface="Times New Roman" pitchFamily="18" charset="0"/>
              </a:rPr>
              <a:t>and other public services.</a:t>
            </a:r>
          </a:p>
          <a:p>
            <a:pPr lvl="0">
              <a:buFont typeface="Wingdings" pitchFamily="2" charset="2"/>
              <a:buChar char="v"/>
            </a:pPr>
            <a:r>
              <a:rPr lang="en-US" sz="1200" dirty="0">
                <a:solidFill>
                  <a:srgbClr val="C00000"/>
                </a:solidFill>
                <a:latin typeface="Times New Roman" pitchFamily="18" charset="0"/>
                <a:cs typeface="Times New Roman" pitchFamily="18" charset="0"/>
              </a:rPr>
              <a:t>Historic District designation may stimulate private investment in an area.</a:t>
            </a:r>
          </a:p>
          <a:p>
            <a:pPr lvl="0">
              <a:buFont typeface="Wingdings" pitchFamily="2" charset="2"/>
              <a:buChar char="v"/>
            </a:pPr>
            <a:r>
              <a:rPr lang="en-US" sz="1200" dirty="0">
                <a:solidFill>
                  <a:srgbClr val="C00000"/>
                </a:solidFill>
                <a:latin typeface="Times New Roman" pitchFamily="18" charset="0"/>
                <a:cs typeface="Times New Roman" pitchFamily="18" charset="0"/>
              </a:rPr>
              <a:t>Property values often increase in revitalized areas.</a:t>
            </a:r>
          </a:p>
          <a:p>
            <a:pPr lvl="0">
              <a:buFont typeface="Wingdings" pitchFamily="2" charset="2"/>
              <a:buChar char="v"/>
            </a:pPr>
            <a:r>
              <a:rPr lang="en-US" sz="1200" dirty="0">
                <a:solidFill>
                  <a:srgbClr val="C00000"/>
                </a:solidFill>
                <a:latin typeface="Times New Roman" pitchFamily="18" charset="0"/>
                <a:cs typeface="Times New Roman" pitchFamily="18" charset="0"/>
              </a:rPr>
              <a:t>Rehabilitated buildings returned to the tax rolls raise property tax revenue.</a:t>
            </a:r>
          </a:p>
          <a:p>
            <a:pPr marL="0" indent="0">
              <a:buNone/>
            </a:pPr>
            <a:endParaRPr lang="en-US" sz="1200" dirty="0">
              <a:latin typeface="Times New Roman" pitchFamily="18" charset="0"/>
              <a:cs typeface="Times New Roman" pitchFamily="18" charset="0"/>
            </a:endParaRPr>
          </a:p>
          <a:p>
            <a:pPr marL="0" indent="0">
              <a:buNone/>
            </a:pPr>
            <a:r>
              <a:rPr lang="en-US" sz="1200" dirty="0">
                <a:latin typeface="Times New Roman" pitchFamily="18" charset="0"/>
                <a:cs typeface="Times New Roman" pitchFamily="18" charset="0"/>
              </a:rPr>
              <a:t>Improved Business Climate</a:t>
            </a:r>
          </a:p>
          <a:p>
            <a:pPr lvl="0">
              <a:buFont typeface="Wingdings" pitchFamily="2" charset="2"/>
              <a:buChar char="v"/>
            </a:pPr>
            <a:r>
              <a:rPr lang="en-US" sz="1200" dirty="0">
                <a:solidFill>
                  <a:srgbClr val="C00000"/>
                </a:solidFill>
                <a:latin typeface="Times New Roman" pitchFamily="18" charset="0"/>
                <a:cs typeface="Times New Roman" pitchFamily="18" charset="0"/>
              </a:rPr>
              <a:t>Revitalized buildings and historic districts attract new businesses, tourists, and </a:t>
            </a:r>
            <a:r>
              <a:rPr lang="en-US" sz="1200" dirty="0" smtClean="0">
                <a:solidFill>
                  <a:srgbClr val="C00000"/>
                </a:solidFill>
                <a:latin typeface="Times New Roman" pitchFamily="18" charset="0"/>
                <a:cs typeface="Times New Roman" pitchFamily="18" charset="0"/>
              </a:rPr>
              <a:t>visitors, </a:t>
            </a:r>
            <a:r>
              <a:rPr lang="en-US" sz="1200" dirty="0">
                <a:solidFill>
                  <a:srgbClr val="C00000"/>
                </a:solidFill>
                <a:latin typeface="Times New Roman" pitchFamily="18" charset="0"/>
                <a:cs typeface="Times New Roman" pitchFamily="18" charset="0"/>
              </a:rPr>
              <a:t>stimulating retail and increasing sales tax revenue.</a:t>
            </a:r>
          </a:p>
          <a:p>
            <a:pPr lvl="0">
              <a:buFont typeface="Wingdings" pitchFamily="2" charset="2"/>
              <a:buChar char="v"/>
            </a:pPr>
            <a:r>
              <a:rPr lang="en-US" sz="1200" dirty="0">
                <a:solidFill>
                  <a:srgbClr val="C00000"/>
                </a:solidFill>
                <a:latin typeface="Times New Roman" pitchFamily="18" charset="0"/>
                <a:cs typeface="Times New Roman" pitchFamily="18" charset="0"/>
              </a:rPr>
              <a:t>Renovation creates new jobs during the construction and later in new offices, shops, restaurants, and tourism activities.</a:t>
            </a:r>
          </a:p>
          <a:p>
            <a:pPr lvl="0">
              <a:buFont typeface="Wingdings" pitchFamily="2" charset="2"/>
              <a:buChar char="v"/>
            </a:pPr>
            <a:r>
              <a:rPr lang="en-US" sz="1200" dirty="0">
                <a:solidFill>
                  <a:srgbClr val="C00000"/>
                </a:solidFill>
                <a:latin typeface="Times New Roman" pitchFamily="18" charset="0"/>
                <a:cs typeface="Times New Roman" pitchFamily="18" charset="0"/>
              </a:rPr>
              <a:t>Renovated buildings may command higher rental and sale prices, because of their prestige value.</a:t>
            </a:r>
          </a:p>
          <a:p>
            <a:pPr marL="0" indent="0">
              <a:buNone/>
            </a:pPr>
            <a:endParaRPr lang="en-US" sz="1200" dirty="0">
              <a:latin typeface="Times New Roman" pitchFamily="18" charset="0"/>
              <a:cs typeface="Times New Roman" pitchFamily="18" charset="0"/>
            </a:endParaRPr>
          </a:p>
          <a:p>
            <a:pPr marL="0" indent="0">
              <a:buNone/>
            </a:pPr>
            <a:r>
              <a:rPr lang="en-US" sz="1200" dirty="0">
                <a:latin typeface="Times New Roman" pitchFamily="18" charset="0"/>
                <a:cs typeface="Times New Roman" pitchFamily="18" charset="0"/>
              </a:rPr>
              <a:t>Advantages of Rehabilitation over New Construction</a:t>
            </a:r>
          </a:p>
          <a:p>
            <a:pPr>
              <a:buFont typeface="Wingdings" pitchFamily="2" charset="2"/>
              <a:buChar char="v"/>
            </a:pPr>
            <a:r>
              <a:rPr lang="en-US" sz="1200" dirty="0">
                <a:solidFill>
                  <a:srgbClr val="C00000"/>
                </a:solidFill>
                <a:latin typeface="Times New Roman" pitchFamily="18" charset="0"/>
                <a:cs typeface="Times New Roman" pitchFamily="18" charset="0"/>
              </a:rPr>
              <a:t>Less energy is required to rehabilitate existing buildings than to demolish and replace them with comparable new construction, using similar materials.</a:t>
            </a:r>
          </a:p>
          <a:p>
            <a:pPr lvl="0">
              <a:buFont typeface="Wingdings" pitchFamily="2" charset="2"/>
              <a:buChar char="v"/>
            </a:pPr>
            <a:r>
              <a:rPr lang="en-US" sz="1200" dirty="0" smtClean="0">
                <a:solidFill>
                  <a:srgbClr val="C00000"/>
                </a:solidFill>
                <a:latin typeface="Times New Roman" pitchFamily="18" charset="0"/>
                <a:cs typeface="Times New Roman" pitchFamily="18" charset="0"/>
              </a:rPr>
              <a:t>Rehabilitation </a:t>
            </a:r>
            <a:r>
              <a:rPr lang="en-US" sz="1200" dirty="0">
                <a:solidFill>
                  <a:srgbClr val="C00000"/>
                </a:solidFill>
                <a:latin typeface="Times New Roman" pitchFamily="18" charset="0"/>
                <a:cs typeface="Times New Roman" pitchFamily="18" charset="0"/>
              </a:rPr>
              <a:t>is environmentally friendly and promotes reuse.</a:t>
            </a:r>
          </a:p>
          <a:p>
            <a:pPr lvl="0">
              <a:buFont typeface="Wingdings" pitchFamily="2" charset="2"/>
              <a:buChar char="v"/>
            </a:pPr>
            <a:r>
              <a:rPr lang="en-US" sz="1200" dirty="0">
                <a:solidFill>
                  <a:srgbClr val="C00000"/>
                </a:solidFill>
                <a:latin typeface="Times New Roman" pitchFamily="18" charset="0"/>
                <a:cs typeface="Times New Roman" pitchFamily="18" charset="0"/>
              </a:rPr>
              <a:t>Reusing old buildings saves demolition costs.</a:t>
            </a:r>
          </a:p>
          <a:p>
            <a:pPr lvl="0">
              <a:buFont typeface="Wingdings" pitchFamily="2" charset="2"/>
              <a:buChar char="v"/>
            </a:pPr>
            <a:r>
              <a:rPr lang="en-US" sz="1200" dirty="0">
                <a:solidFill>
                  <a:srgbClr val="C00000"/>
                </a:solidFill>
                <a:latin typeface="Times New Roman" pitchFamily="18" charset="0"/>
                <a:cs typeface="Times New Roman" pitchFamily="18" charset="0"/>
              </a:rPr>
              <a:t>Old buildings can often be acquired for a low price.</a:t>
            </a:r>
          </a:p>
          <a:p>
            <a:pPr lvl="0">
              <a:buFont typeface="Wingdings" pitchFamily="2" charset="2"/>
              <a:buChar char="v"/>
            </a:pPr>
            <a:r>
              <a:rPr lang="en-US" sz="1200" dirty="0" smtClean="0">
                <a:solidFill>
                  <a:srgbClr val="C00000"/>
                </a:solidFill>
                <a:latin typeface="Times New Roman" pitchFamily="18" charset="0"/>
                <a:cs typeface="Times New Roman" pitchFamily="18" charset="0"/>
              </a:rPr>
              <a:t>Renovation </a:t>
            </a:r>
            <a:r>
              <a:rPr lang="en-US" sz="1200" dirty="0">
                <a:solidFill>
                  <a:srgbClr val="C00000"/>
                </a:solidFill>
                <a:latin typeface="Times New Roman" pitchFamily="18" charset="0"/>
                <a:cs typeface="Times New Roman" pitchFamily="18" charset="0"/>
              </a:rPr>
              <a:t>can take less time than new construction and can take place in stages.</a:t>
            </a:r>
          </a:p>
          <a:p>
            <a:pPr lvl="0">
              <a:buFont typeface="Wingdings" pitchFamily="2" charset="2"/>
              <a:buChar char="v"/>
            </a:pPr>
            <a:r>
              <a:rPr lang="en-US" sz="1200" dirty="0">
                <a:solidFill>
                  <a:srgbClr val="C00000"/>
                </a:solidFill>
                <a:latin typeface="Times New Roman" pitchFamily="18" charset="0"/>
                <a:cs typeface="Times New Roman" pitchFamily="18" charset="0"/>
              </a:rPr>
              <a:t>Tax advantages are available for rehabilitation and restoration.</a:t>
            </a:r>
          </a:p>
          <a:p>
            <a:pPr marL="0" indent="0">
              <a:buNone/>
            </a:pPr>
            <a:endParaRPr lang="en-US" sz="1100" dirty="0"/>
          </a:p>
        </p:txBody>
      </p:sp>
      <p:sp>
        <p:nvSpPr>
          <p:cNvPr id="7" name="TextBox 6"/>
          <p:cNvSpPr txBox="1"/>
          <p:nvPr/>
        </p:nvSpPr>
        <p:spPr>
          <a:xfrm>
            <a:off x="152400" y="6428923"/>
            <a:ext cx="1981200" cy="276999"/>
          </a:xfrm>
          <a:prstGeom prst="rect">
            <a:avLst/>
          </a:prstGeom>
          <a:noFill/>
        </p:spPr>
        <p:txBody>
          <a:bodyPr wrap="square" rtlCol="0">
            <a:spAutoFit/>
          </a:bodyPr>
          <a:lstStyle/>
          <a:p>
            <a:r>
              <a:rPr lang="en-US" sz="1200" dirty="0" smtClean="0">
                <a:latin typeface="Times New Roman" pitchFamily="18" charset="0"/>
                <a:cs typeface="Times New Roman" pitchFamily="18" charset="0"/>
              </a:rPr>
              <a:t>Page 3</a:t>
            </a:r>
            <a:endParaRPr lang="en-US" sz="1200" dirty="0">
              <a:latin typeface="Times New Roman" pitchFamily="18" charset="0"/>
              <a:cs typeface="Times New Roman" pitchFamily="18" charset="0"/>
            </a:endParaRPr>
          </a:p>
        </p:txBody>
      </p:sp>
      <p:sp>
        <p:nvSpPr>
          <p:cNvPr id="8" name="TextBox 7"/>
          <p:cNvSpPr txBox="1"/>
          <p:nvPr/>
        </p:nvSpPr>
        <p:spPr>
          <a:xfrm>
            <a:off x="381000" y="6442594"/>
            <a:ext cx="8624455" cy="261610"/>
          </a:xfrm>
          <a:prstGeom prst="rect">
            <a:avLst/>
          </a:prstGeom>
          <a:noFill/>
        </p:spPr>
        <p:txBody>
          <a:bodyPr wrap="square" rtlCol="0">
            <a:spAutoFit/>
          </a:bodyPr>
          <a:lstStyle/>
          <a:p>
            <a:pPr algn="r"/>
            <a:r>
              <a:rPr lang="en-US" sz="1100" i="1" dirty="0" smtClean="0">
                <a:latin typeface="Times New Roman" pitchFamily="18" charset="0"/>
                <a:cs typeface="Times New Roman" pitchFamily="18" charset="0"/>
              </a:rPr>
              <a:t>Background – Marinette Bicycle Club, c. 1900</a:t>
            </a:r>
            <a:endParaRPr lang="en-US" sz="1100" i="1" dirty="0">
              <a:latin typeface="Times New Roman" pitchFamily="18" charset="0"/>
              <a:cs typeface="Times New Roman" pitchFamily="18" charset="0"/>
            </a:endParaRPr>
          </a:p>
        </p:txBody>
      </p:sp>
    </p:spTree>
    <p:extLst>
      <p:ext uri="{BB962C8B-B14F-4D97-AF65-F5344CB8AC3E}">
        <p14:creationId xmlns:p14="http://schemas.microsoft.com/office/powerpoint/2010/main" val="6873634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r="-1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effectLst>
                  <a:outerShdw blurRad="38100" dist="38100" dir="2700000" algn="tl">
                    <a:srgbClr val="000000">
                      <a:alpha val="43137"/>
                    </a:srgbClr>
                  </a:outerShdw>
                </a:effectLst>
                <a:latin typeface="Times New Roman" pitchFamily="18" charset="0"/>
                <a:cs typeface="Times New Roman" pitchFamily="18" charset="0"/>
              </a:rPr>
              <a:t>Goals of Historic Preservation in Marinette</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half" idx="1"/>
          </p:nvPr>
        </p:nvSpPr>
        <p:spPr>
          <a:xfrm>
            <a:off x="457200" y="1600200"/>
            <a:ext cx="8229600" cy="4525963"/>
          </a:xfrm>
        </p:spPr>
        <p:txBody>
          <a:bodyPr>
            <a:normAutofit/>
          </a:bodyPr>
          <a:lstStyle/>
          <a:p>
            <a:pPr marL="0" indent="0" algn="just">
              <a:buNone/>
            </a:pPr>
            <a:r>
              <a:rPr lang="en-US" sz="1800" b="1" dirty="0" smtClean="0">
                <a:solidFill>
                  <a:srgbClr val="C00000"/>
                </a:solidFill>
                <a:latin typeface="Times New Roman" pitchFamily="18" charset="0"/>
                <a:cs typeface="Times New Roman" pitchFamily="18" charset="0"/>
              </a:rPr>
              <a:t>To Foster Civic Pride </a:t>
            </a:r>
            <a:r>
              <a:rPr lang="en-US" sz="1800" dirty="0" smtClean="0">
                <a:latin typeface="Times New Roman" pitchFamily="18" charset="0"/>
                <a:cs typeface="Times New Roman" pitchFamily="18" charset="0"/>
              </a:rPr>
              <a:t>through the recognition of Marinette’s key role in northeast Wisconsin’s history.</a:t>
            </a:r>
          </a:p>
          <a:p>
            <a:pPr marL="0" indent="0" algn="just">
              <a:buNone/>
            </a:pPr>
            <a:endParaRPr lang="en-US" sz="1800" dirty="0" smtClean="0">
              <a:latin typeface="Times New Roman" pitchFamily="18" charset="0"/>
              <a:cs typeface="Times New Roman" pitchFamily="18" charset="0"/>
            </a:endParaRPr>
          </a:p>
          <a:p>
            <a:pPr marL="0" indent="0" algn="just">
              <a:buNone/>
            </a:pPr>
            <a:r>
              <a:rPr lang="en-US" sz="1800" b="1" dirty="0" smtClean="0">
                <a:solidFill>
                  <a:srgbClr val="C00000"/>
                </a:solidFill>
                <a:latin typeface="Times New Roman" pitchFamily="18" charset="0"/>
                <a:cs typeface="Times New Roman" pitchFamily="18" charset="0"/>
              </a:rPr>
              <a:t>To Protect and Maintain Historic Resources </a:t>
            </a:r>
            <a:r>
              <a:rPr lang="en-US" sz="1800" dirty="0" smtClean="0">
                <a:latin typeface="Times New Roman" pitchFamily="18" charset="0"/>
                <a:cs typeface="Times New Roman" pitchFamily="18" charset="0"/>
              </a:rPr>
              <a:t>through increased awareness of historic preservation and community involvement.</a:t>
            </a:r>
          </a:p>
          <a:p>
            <a:pPr marL="0" indent="0" algn="just">
              <a:buNone/>
            </a:pPr>
            <a:endParaRPr lang="en-US" sz="1800" dirty="0" smtClean="0">
              <a:latin typeface="Times New Roman" pitchFamily="18" charset="0"/>
              <a:cs typeface="Times New Roman" pitchFamily="18" charset="0"/>
            </a:endParaRPr>
          </a:p>
          <a:p>
            <a:pPr marL="0" indent="0" algn="just">
              <a:buNone/>
            </a:pPr>
            <a:r>
              <a:rPr lang="en-US" sz="1800" b="1" dirty="0" smtClean="0">
                <a:solidFill>
                  <a:srgbClr val="C00000"/>
                </a:solidFill>
                <a:latin typeface="Times New Roman" pitchFamily="18" charset="0"/>
                <a:cs typeface="Times New Roman" pitchFamily="18" charset="0"/>
              </a:rPr>
              <a:t>To Enhance the Quality of Life </a:t>
            </a:r>
            <a:r>
              <a:rPr lang="en-US" sz="1800" dirty="0" smtClean="0">
                <a:latin typeface="Times New Roman" pitchFamily="18" charset="0"/>
                <a:cs typeface="Times New Roman" pitchFamily="18" charset="0"/>
              </a:rPr>
              <a:t>through coordinated efforts by community organizations and property owners to provide heritage programming and aesthetic appreciation.</a:t>
            </a:r>
          </a:p>
          <a:p>
            <a:pPr marL="0" indent="0" algn="just">
              <a:buNone/>
            </a:pPr>
            <a:endParaRPr lang="en-US" sz="1800" dirty="0" smtClean="0">
              <a:latin typeface="Times New Roman" pitchFamily="18" charset="0"/>
              <a:cs typeface="Times New Roman" pitchFamily="18" charset="0"/>
            </a:endParaRPr>
          </a:p>
          <a:p>
            <a:pPr marL="0" indent="0" algn="just">
              <a:buNone/>
            </a:pPr>
            <a:r>
              <a:rPr lang="en-US" sz="1800" b="1" dirty="0" smtClean="0">
                <a:solidFill>
                  <a:srgbClr val="C00000"/>
                </a:solidFill>
                <a:latin typeface="Times New Roman" pitchFamily="18" charset="0"/>
                <a:cs typeface="Times New Roman" pitchFamily="18" charset="0"/>
              </a:rPr>
              <a:t>To Stimulate Economic Development </a:t>
            </a:r>
            <a:r>
              <a:rPr lang="en-US" sz="1800" dirty="0" smtClean="0">
                <a:latin typeface="Times New Roman" pitchFamily="18" charset="0"/>
                <a:cs typeface="Times New Roman" pitchFamily="18" charset="0"/>
              </a:rPr>
              <a:t>through the restoration of irreplaceable historic buildings that embody Marinette’s unique architectural and cultural heritage.</a:t>
            </a:r>
            <a:endParaRPr lang="en-US" sz="1800" dirty="0">
              <a:latin typeface="Times New Roman" pitchFamily="18" charset="0"/>
              <a:cs typeface="Times New Roman" pitchFamily="18" charset="0"/>
            </a:endParaRPr>
          </a:p>
        </p:txBody>
      </p:sp>
      <p:sp>
        <p:nvSpPr>
          <p:cNvPr id="4" name="TextBox 3"/>
          <p:cNvSpPr txBox="1"/>
          <p:nvPr/>
        </p:nvSpPr>
        <p:spPr>
          <a:xfrm>
            <a:off x="762000" y="6442594"/>
            <a:ext cx="3657600" cy="276999"/>
          </a:xfrm>
          <a:prstGeom prst="rect">
            <a:avLst/>
          </a:prstGeom>
          <a:noFill/>
        </p:spPr>
        <p:txBody>
          <a:bodyPr wrap="square" rtlCol="0">
            <a:spAutoFit/>
          </a:bodyPr>
          <a:lstStyle/>
          <a:p>
            <a:r>
              <a:rPr lang="en-US" sz="1200" i="1" dirty="0" smtClean="0">
                <a:latin typeface="Times New Roman" pitchFamily="18" charset="0"/>
                <a:cs typeface="Times New Roman" pitchFamily="18" charset="0"/>
              </a:rPr>
              <a:t>B</a:t>
            </a:r>
            <a:r>
              <a:rPr lang="en-US" sz="1100" i="1" dirty="0" smtClean="0">
                <a:latin typeface="Times New Roman" pitchFamily="18" charset="0"/>
                <a:cs typeface="Times New Roman" pitchFamily="18" charset="0"/>
              </a:rPr>
              <a:t>ackground – Moving the Mission Point building, 1928</a:t>
            </a:r>
            <a:endParaRPr lang="en-US" sz="1100" i="1" dirty="0">
              <a:latin typeface="Times New Roman" pitchFamily="18" charset="0"/>
              <a:cs typeface="Times New Roman" pitchFamily="18" charset="0"/>
            </a:endParaRPr>
          </a:p>
        </p:txBody>
      </p:sp>
      <p:sp>
        <p:nvSpPr>
          <p:cNvPr id="5" name="TextBox 4"/>
          <p:cNvSpPr txBox="1"/>
          <p:nvPr/>
        </p:nvSpPr>
        <p:spPr>
          <a:xfrm>
            <a:off x="7162800" y="6442594"/>
            <a:ext cx="1981200" cy="276999"/>
          </a:xfrm>
          <a:prstGeom prst="rect">
            <a:avLst/>
          </a:prstGeom>
          <a:noFill/>
        </p:spPr>
        <p:txBody>
          <a:bodyPr wrap="square" rtlCol="0">
            <a:spAutoFit/>
          </a:bodyPr>
          <a:lstStyle/>
          <a:p>
            <a:pPr algn="r"/>
            <a:r>
              <a:rPr lang="en-US" sz="1200" dirty="0" smtClean="0">
                <a:latin typeface="Times New Roman" pitchFamily="18" charset="0"/>
                <a:cs typeface="Times New Roman" pitchFamily="18" charset="0"/>
              </a:rPr>
              <a:t>Page 4</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33237817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latin typeface="Times New Roman" pitchFamily="18" charset="0"/>
                <a:cs typeface="Times New Roman" pitchFamily="18" charset="0"/>
              </a:rPr>
              <a:t>Marinette’s Historic Character</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Content Placeholder 3"/>
          <p:cNvSpPr>
            <a:spLocks noGrp="1"/>
          </p:cNvSpPr>
          <p:nvPr>
            <p:ph sz="half" idx="1"/>
          </p:nvPr>
        </p:nvSpPr>
        <p:spPr>
          <a:xfrm>
            <a:off x="457200" y="1382490"/>
            <a:ext cx="4038600" cy="4525963"/>
          </a:xfrm>
        </p:spPr>
        <p:txBody>
          <a:bodyPr>
            <a:noAutofit/>
          </a:bodyPr>
          <a:lstStyle/>
          <a:p>
            <a:pPr marL="0" indent="0">
              <a:spcBef>
                <a:spcPts val="0"/>
              </a:spcBef>
              <a:buNone/>
            </a:pPr>
            <a:r>
              <a:rPr lang="en-US" sz="1200" dirty="0" smtClean="0">
                <a:latin typeface="Times New Roman" pitchFamily="18" charset="0"/>
                <a:cs typeface="Times New Roman" pitchFamily="18" charset="0"/>
              </a:rPr>
              <a:t>The City of Marinette began as an Indian settlement that initially gained importance in the late 18</a:t>
            </a:r>
            <a:r>
              <a:rPr lang="en-US" sz="1200" baseline="30000" dirty="0" smtClean="0">
                <a:latin typeface="Times New Roman" pitchFamily="18" charset="0"/>
                <a:cs typeface="Times New Roman" pitchFamily="18" charset="0"/>
              </a:rPr>
              <a:t>th</a:t>
            </a:r>
            <a:r>
              <a:rPr lang="en-US" sz="1200" dirty="0" smtClean="0">
                <a:latin typeface="Times New Roman" pitchFamily="18" charset="0"/>
                <a:cs typeface="Times New Roman" pitchFamily="18" charset="0"/>
              </a:rPr>
              <a:t> century as a fur trading outpost.  This era gave way to the age of lumber beginning in the 1830s.  The lumber industry effectively ended in the 1930s, giving way to today’s emphasis on a manufacturing based economy.</a:t>
            </a:r>
          </a:p>
          <a:p>
            <a:pPr marL="0" indent="0">
              <a:spcBef>
                <a:spcPts val="0"/>
              </a:spcBef>
              <a:buNone/>
            </a:pPr>
            <a:endParaRPr lang="en-US" sz="1200" dirty="0">
              <a:latin typeface="Times New Roman" pitchFamily="18" charset="0"/>
              <a:cs typeface="Times New Roman" pitchFamily="18" charset="0"/>
            </a:endParaRPr>
          </a:p>
          <a:p>
            <a:pPr marL="0" indent="0">
              <a:spcBef>
                <a:spcPts val="0"/>
              </a:spcBef>
              <a:buNone/>
            </a:pPr>
            <a:r>
              <a:rPr lang="en-US" sz="1200" dirty="0" smtClean="0">
                <a:latin typeface="Times New Roman" pitchFamily="18" charset="0"/>
                <a:cs typeface="Times New Roman" pitchFamily="18" charset="0"/>
              </a:rPr>
              <a:t>No buildings or structures remain from Marinette’s past as an Indian settlement or fur trading outpost; however, archaeological remnants of an Indian camp, village, and various cemetery sites are located within the present-day boundaries of the city.  </a:t>
            </a:r>
          </a:p>
          <a:p>
            <a:pPr marL="0" indent="0">
              <a:spcBef>
                <a:spcPts val="0"/>
              </a:spcBef>
              <a:buNone/>
            </a:pPr>
            <a:endParaRPr lang="en-US" sz="1400" dirty="0">
              <a:latin typeface="Times New Roman" pitchFamily="18" charset="0"/>
              <a:cs typeface="Times New Roman" pitchFamily="18" charset="0"/>
            </a:endParaRPr>
          </a:p>
        </p:txBody>
      </p:sp>
      <p:sp>
        <p:nvSpPr>
          <p:cNvPr id="6" name="TextBox 5"/>
          <p:cNvSpPr txBox="1"/>
          <p:nvPr/>
        </p:nvSpPr>
        <p:spPr>
          <a:xfrm>
            <a:off x="838200" y="6428923"/>
            <a:ext cx="7938655" cy="261610"/>
          </a:xfrm>
          <a:prstGeom prst="rect">
            <a:avLst/>
          </a:prstGeom>
          <a:noFill/>
        </p:spPr>
        <p:txBody>
          <a:bodyPr wrap="square" rtlCol="0">
            <a:spAutoFit/>
          </a:bodyPr>
          <a:lstStyle/>
          <a:p>
            <a:pPr algn="r"/>
            <a:r>
              <a:rPr lang="en-US" sz="1100" i="1" dirty="0" smtClean="0">
                <a:latin typeface="Times New Roman" pitchFamily="18" charset="0"/>
                <a:cs typeface="Times New Roman" pitchFamily="18" charset="0"/>
              </a:rPr>
              <a:t>Background – River view and Isaac Stephenson Mill on Stephenson Island, 1887</a:t>
            </a:r>
            <a:endParaRPr lang="en-US" sz="1100" i="1" dirty="0">
              <a:latin typeface="Times New Roman" pitchFamily="18" charset="0"/>
              <a:cs typeface="Times New Roman" pitchFamily="18" charset="0"/>
            </a:endParaRPr>
          </a:p>
        </p:txBody>
      </p:sp>
      <p:sp>
        <p:nvSpPr>
          <p:cNvPr id="3" name="Content Placeholder 2"/>
          <p:cNvSpPr>
            <a:spLocks noGrp="1"/>
          </p:cNvSpPr>
          <p:nvPr>
            <p:ph sz="half" idx="2"/>
          </p:nvPr>
        </p:nvSpPr>
        <p:spPr>
          <a:xfrm>
            <a:off x="4572000" y="3429000"/>
            <a:ext cx="4038600" cy="2514600"/>
          </a:xfrm>
        </p:spPr>
        <p:txBody>
          <a:bodyPr>
            <a:normAutofit/>
          </a:bodyPr>
          <a:lstStyle/>
          <a:p>
            <a:pPr marL="0" indent="0">
              <a:spcBef>
                <a:spcPts val="0"/>
              </a:spcBef>
              <a:buNone/>
            </a:pPr>
            <a:r>
              <a:rPr lang="en-US" sz="1200" dirty="0">
                <a:latin typeface="Times New Roman" pitchFamily="18" charset="0"/>
                <a:cs typeface="Times New Roman" pitchFamily="18" charset="0"/>
              </a:rPr>
              <a:t>No industrial mill buildings remain from Marinette’s lumber industry.  As the industry  declined, the mills were razed, dismantled, or not rebuilt following their destruction by fire.  Other buildings from the logging era are abundant and define much of the architectural character of the city.  Marinette’s traditional downtown commercial center reflects the architectural tastes predominant during the city’s boom years of 1880 to 1910.  </a:t>
            </a:r>
          </a:p>
          <a:p>
            <a:pPr marL="0" indent="0">
              <a:buNone/>
            </a:pPr>
            <a:endParaRPr lang="en-US" dirty="0"/>
          </a:p>
        </p:txBody>
      </p:sp>
      <p:sp>
        <p:nvSpPr>
          <p:cNvPr id="8" name="TextBox 7"/>
          <p:cNvSpPr txBox="1"/>
          <p:nvPr/>
        </p:nvSpPr>
        <p:spPr>
          <a:xfrm>
            <a:off x="152400" y="6428923"/>
            <a:ext cx="1981200" cy="276999"/>
          </a:xfrm>
          <a:prstGeom prst="rect">
            <a:avLst/>
          </a:prstGeom>
          <a:noFill/>
        </p:spPr>
        <p:txBody>
          <a:bodyPr wrap="square" rtlCol="0">
            <a:spAutoFit/>
          </a:bodyPr>
          <a:lstStyle/>
          <a:p>
            <a:r>
              <a:rPr lang="en-US" sz="1200" dirty="0" smtClean="0">
                <a:latin typeface="Times New Roman" pitchFamily="18" charset="0"/>
                <a:cs typeface="Times New Roman" pitchFamily="18" charset="0"/>
              </a:rPr>
              <a:t>Page 5</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8991794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381000" y="6442594"/>
            <a:ext cx="8624455" cy="261610"/>
          </a:xfrm>
          <a:prstGeom prst="rect">
            <a:avLst/>
          </a:prstGeom>
          <a:noFill/>
        </p:spPr>
        <p:txBody>
          <a:bodyPr wrap="square" rtlCol="0">
            <a:spAutoFit/>
          </a:bodyPr>
          <a:lstStyle/>
          <a:p>
            <a:r>
              <a:rPr lang="en-US" sz="1100" i="1" dirty="0" smtClean="0">
                <a:latin typeface="Times New Roman" pitchFamily="18" charset="0"/>
                <a:cs typeface="Times New Roman" pitchFamily="18" charset="0"/>
              </a:rPr>
              <a:t>Background – Boomtown architecture near 700 block of Main Street today</a:t>
            </a:r>
            <a:endParaRPr lang="en-US" sz="1100" i="1" dirty="0">
              <a:latin typeface="Times New Roman" pitchFamily="18" charset="0"/>
              <a:cs typeface="Times New Roman" pitchFamily="18" charset="0"/>
            </a:endParaRPr>
          </a:p>
        </p:txBody>
      </p:sp>
      <p:sp>
        <p:nvSpPr>
          <p:cNvPr id="5" name="Content Placeholder 4"/>
          <p:cNvSpPr>
            <a:spLocks noGrp="1"/>
          </p:cNvSpPr>
          <p:nvPr>
            <p:ph sz="half" idx="4294967295"/>
          </p:nvPr>
        </p:nvSpPr>
        <p:spPr>
          <a:xfrm>
            <a:off x="1447799" y="76200"/>
            <a:ext cx="7557656" cy="2286000"/>
          </a:xfrm>
          <a:prstGeom prst="rect">
            <a:avLst/>
          </a:prstGeom>
          <a:solidFill>
            <a:schemeClr val="bg1"/>
          </a:solidFill>
          <a:effectLst>
            <a:softEdge rad="63500"/>
          </a:effectLst>
        </p:spPr>
        <p:txBody>
          <a:bodyPr>
            <a:normAutofit/>
          </a:bodyPr>
          <a:lstStyle/>
          <a:p>
            <a:pPr marL="0" indent="0">
              <a:spcBef>
                <a:spcPts val="0"/>
              </a:spcBef>
              <a:buNone/>
            </a:pPr>
            <a:r>
              <a:rPr lang="en-US" sz="1200" dirty="0" smtClean="0">
                <a:latin typeface="Times New Roman" pitchFamily="18" charset="0"/>
                <a:cs typeface="Times New Roman" pitchFamily="18" charset="0"/>
              </a:rPr>
              <a:t>Due to the lack of population growth in the 20</a:t>
            </a:r>
            <a:r>
              <a:rPr lang="en-US" sz="1200" baseline="30000" dirty="0" smtClean="0">
                <a:latin typeface="Times New Roman" pitchFamily="18" charset="0"/>
                <a:cs typeface="Times New Roman" pitchFamily="18" charset="0"/>
              </a:rPr>
              <a:t>th</a:t>
            </a:r>
            <a:r>
              <a:rPr lang="en-US" sz="1200" dirty="0" smtClean="0">
                <a:latin typeface="Times New Roman" pitchFamily="18" charset="0"/>
                <a:cs typeface="Times New Roman" pitchFamily="18" charset="0"/>
              </a:rPr>
              <a:t> century, Marinette has relatively few new residential areas.  The majority of the housing dates from before 1930.  These older houses are predominantly wood frame, gable roof, and vernacular in style, often with some Italianate influence.  Common vernacular forms include one- and two-story, gabled ell or front gabled styles with bracketed bay or Italianate window hoods.  In addition to the vernacular styles, Marinette also has one or more examples of Italianate, Shingle Style, Queen Anne, Colonial Revival, Neo-Classical, Chicago Commercial, Prairie School, Arts and Crafts, American Craftsman, American Foursquare, Bungalow, Georgian Revival, Tudor, Neo-Gothic, Collegiate Gothic, Spanish Colonial, International Style architecture, as well as clusters of wood “boomtown” (false front) commercial buildings. </a:t>
            </a:r>
          </a:p>
          <a:p>
            <a:pPr marL="0" indent="0">
              <a:spcBef>
                <a:spcPts val="0"/>
              </a:spcBef>
              <a:buNone/>
            </a:pPr>
            <a:endParaRPr lang="en-US" sz="1200" dirty="0">
              <a:latin typeface="Times New Roman" pitchFamily="18" charset="0"/>
              <a:cs typeface="Times New Roman" pitchFamily="18" charset="0"/>
            </a:endParaRPr>
          </a:p>
          <a:p>
            <a:pPr marL="0" indent="0">
              <a:spcBef>
                <a:spcPts val="0"/>
              </a:spcBef>
              <a:buNone/>
            </a:pPr>
            <a:r>
              <a:rPr lang="en-US" sz="1200" dirty="0" smtClean="0">
                <a:latin typeface="Times New Roman" pitchFamily="18" charset="0"/>
                <a:cs typeface="Times New Roman" pitchFamily="18" charset="0"/>
              </a:rPr>
              <a:t>A common feature of Marinette houses is a limestone or granite foundation.  The limestone most likely originated in quarries near Sturgeon Bay, across Green Bay in Door County, whereas the granite came predominantly from quarries near </a:t>
            </a:r>
            <a:r>
              <a:rPr lang="en-US" sz="1200" dirty="0" err="1" smtClean="0">
                <a:latin typeface="Times New Roman" pitchFamily="18" charset="0"/>
                <a:cs typeface="Times New Roman" pitchFamily="18" charset="0"/>
              </a:rPr>
              <a:t>Amberg</a:t>
            </a:r>
            <a:r>
              <a:rPr lang="en-US" sz="1200" dirty="0" smtClean="0">
                <a:latin typeface="Times New Roman" pitchFamily="18" charset="0"/>
                <a:cs typeface="Times New Roman" pitchFamily="18" charset="0"/>
              </a:rPr>
              <a:t> in north-central Marinette county.  </a:t>
            </a:r>
          </a:p>
          <a:p>
            <a:pPr marL="0" indent="0">
              <a:spcBef>
                <a:spcPts val="0"/>
              </a:spcBef>
              <a:buNone/>
            </a:pPr>
            <a:endParaRPr lang="en-US" sz="1200" dirty="0">
              <a:latin typeface="Times New Roman" pitchFamily="18" charset="0"/>
              <a:cs typeface="Times New Roman" pitchFamily="18" charset="0"/>
            </a:endParaRPr>
          </a:p>
          <a:p>
            <a:pPr marL="0" indent="0">
              <a:spcBef>
                <a:spcPts val="0"/>
              </a:spcBef>
              <a:buNone/>
            </a:pPr>
            <a:endParaRPr lang="en-US" sz="1200" dirty="0">
              <a:latin typeface="Times New Roman" pitchFamily="18" charset="0"/>
              <a:cs typeface="Times New Roman" pitchFamily="18" charset="0"/>
            </a:endParaRPr>
          </a:p>
        </p:txBody>
      </p:sp>
      <p:sp>
        <p:nvSpPr>
          <p:cNvPr id="6" name="TextBox 5"/>
          <p:cNvSpPr txBox="1"/>
          <p:nvPr/>
        </p:nvSpPr>
        <p:spPr>
          <a:xfrm>
            <a:off x="7162800" y="6442594"/>
            <a:ext cx="1981200" cy="276999"/>
          </a:xfrm>
          <a:prstGeom prst="rect">
            <a:avLst/>
          </a:prstGeom>
          <a:noFill/>
        </p:spPr>
        <p:txBody>
          <a:bodyPr wrap="square" rtlCol="0">
            <a:spAutoFit/>
          </a:bodyPr>
          <a:lstStyle/>
          <a:p>
            <a:pPr algn="r"/>
            <a:r>
              <a:rPr lang="en-US" sz="1200" dirty="0" smtClean="0">
                <a:latin typeface="Times New Roman" pitchFamily="18" charset="0"/>
                <a:cs typeface="Times New Roman" pitchFamily="18" charset="0"/>
              </a:rPr>
              <a:t>Page 6</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1258822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4340856" y="27708"/>
            <a:ext cx="4768508" cy="1496291"/>
          </a:xfrm>
        </p:spPr>
      </p:pic>
      <p:sp>
        <p:nvSpPr>
          <p:cNvPr id="13" name="Title 12"/>
          <p:cNvSpPr>
            <a:spLocks noGrp="1"/>
          </p:cNvSpPr>
          <p:nvPr>
            <p:ph type="title"/>
          </p:nvPr>
        </p:nvSpPr>
        <p:spPr>
          <a:xfrm>
            <a:off x="304800" y="304800"/>
            <a:ext cx="4800600" cy="838200"/>
          </a:xfrm>
          <a:solidFill>
            <a:schemeClr val="bg1"/>
          </a:solidFill>
          <a:effectLst>
            <a:softEdge rad="317500"/>
          </a:effectLst>
        </p:spPr>
        <p:txBody>
          <a:bodyPr/>
          <a:lstStyle/>
          <a:p>
            <a:pPr algn="l"/>
            <a:r>
              <a:rPr lang="en-US" dirty="0" smtClean="0">
                <a:effectLst>
                  <a:outerShdw blurRad="38100" dist="38100" dir="2700000" algn="tl">
                    <a:srgbClr val="000000">
                      <a:alpha val="43137"/>
                    </a:srgbClr>
                  </a:outerShdw>
                </a:effectLst>
                <a:latin typeface="Times New Roman" pitchFamily="18" charset="0"/>
                <a:cs typeface="Times New Roman" pitchFamily="18" charset="0"/>
              </a:rPr>
              <a:t>History of Marinette</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5" name="Content Placeholder 2"/>
          <p:cNvPicPr>
            <a:picLocks noChangeAspect="1"/>
          </p:cNvPicPr>
          <p:nvPr/>
        </p:nvPicPr>
        <p:blipFill rotWithShape="1">
          <a:blip r:embed="rId3">
            <a:extLst>
              <a:ext uri="{28A0092B-C50C-407E-A947-70E740481C1C}">
                <a14:useLocalDpi xmlns:a14="http://schemas.microsoft.com/office/drawing/2010/main" val="0"/>
              </a:ext>
            </a:extLst>
          </a:blip>
          <a:srcRect l="1888" t="1193" r="1826" b="3997"/>
          <a:stretch/>
        </p:blipFill>
        <p:spPr>
          <a:xfrm>
            <a:off x="-1" y="4063176"/>
            <a:ext cx="4495801" cy="2794823"/>
          </a:xfrm>
          <a:prstGeom prst="rect">
            <a:avLst/>
          </a:prstGeom>
          <a:effectLst>
            <a:softEdge rad="31750"/>
          </a:effectLst>
        </p:spPr>
      </p:pic>
      <p:sp>
        <p:nvSpPr>
          <p:cNvPr id="14" name="Content Placeholder 13"/>
          <p:cNvSpPr>
            <a:spLocks noGrp="1"/>
          </p:cNvSpPr>
          <p:nvPr>
            <p:ph sz="half" idx="2"/>
          </p:nvPr>
        </p:nvSpPr>
        <p:spPr>
          <a:xfrm>
            <a:off x="381000" y="1005114"/>
            <a:ext cx="4114800" cy="3429000"/>
          </a:xfrm>
        </p:spPr>
        <p:txBody>
          <a:bodyPr>
            <a:noAutofit/>
          </a:bodyPr>
          <a:lstStyle/>
          <a:p>
            <a:pPr marL="0" indent="0">
              <a:spcBef>
                <a:spcPts val="0"/>
              </a:spcBef>
              <a:buNone/>
            </a:pPr>
            <a:r>
              <a:rPr lang="en-US" sz="1200" dirty="0">
                <a:latin typeface="Times New Roman" pitchFamily="18" charset="0"/>
                <a:cs typeface="Times New Roman" pitchFamily="18" charset="0"/>
              </a:rPr>
              <a:t>Menominee Indians were the first permanent settlers of the Marinette and Menominee area.  These inhabitants came into contact with French explorers, fur traders, and missionaries in the mid-1600s.  The first white settler, Stanislaus </a:t>
            </a:r>
            <a:r>
              <a:rPr lang="en-US" sz="1200" dirty="0" err="1">
                <a:latin typeface="Times New Roman" pitchFamily="18" charset="0"/>
                <a:cs typeface="Times New Roman" pitchFamily="18" charset="0"/>
              </a:rPr>
              <a:t>Chappu</a:t>
            </a:r>
            <a:r>
              <a:rPr lang="en-US" sz="1200" dirty="0">
                <a:latin typeface="Times New Roman" pitchFamily="18" charset="0"/>
                <a:cs typeface="Times New Roman" pitchFamily="18" charset="0"/>
              </a:rPr>
              <a:t> (or </a:t>
            </a:r>
            <a:r>
              <a:rPr lang="en-US" sz="1200" dirty="0" err="1">
                <a:latin typeface="Times New Roman" pitchFamily="18" charset="0"/>
                <a:cs typeface="Times New Roman" pitchFamily="18" charset="0"/>
              </a:rPr>
              <a:t>Chappee</a:t>
            </a:r>
            <a:r>
              <a:rPr lang="en-US" sz="1200" dirty="0">
                <a:latin typeface="Times New Roman" pitchFamily="18" charset="0"/>
                <a:cs typeface="Times New Roman" pitchFamily="18" charset="0"/>
              </a:rPr>
              <a:t>), arrived in 1790 as an agent of the American Fur Company and operated a trading post until 1824.  That year, </a:t>
            </a:r>
            <a:r>
              <a:rPr lang="en-US" sz="1200" dirty="0" err="1">
                <a:latin typeface="Times New Roman" pitchFamily="18" charset="0"/>
                <a:cs typeface="Times New Roman" pitchFamily="18" charset="0"/>
              </a:rPr>
              <a:t>Chappu</a:t>
            </a:r>
            <a:r>
              <a:rPr lang="en-US" sz="1200" dirty="0">
                <a:latin typeface="Times New Roman" pitchFamily="18" charset="0"/>
                <a:cs typeface="Times New Roman" pitchFamily="18" charset="0"/>
              </a:rPr>
              <a:t> got into a fight with an Indian and had three Indians imprisoned and taken to Green Bay.  William Farnsworth, a rival of </a:t>
            </a:r>
            <a:r>
              <a:rPr lang="en-US" sz="1200" dirty="0" err="1">
                <a:latin typeface="Times New Roman" pitchFamily="18" charset="0"/>
                <a:cs typeface="Times New Roman" pitchFamily="18" charset="0"/>
              </a:rPr>
              <a:t>Chappu</a:t>
            </a:r>
            <a:r>
              <a:rPr lang="en-US" sz="1200" dirty="0">
                <a:latin typeface="Times New Roman" pitchFamily="18" charset="0"/>
                <a:cs typeface="Times New Roman" pitchFamily="18" charset="0"/>
              </a:rPr>
              <a:t>, interceded on behalf of the imprisoned Indians, securing their release and their gratitude.  Subsequently, the American Fur Company gave Farnsworth permission to evict and replace </a:t>
            </a:r>
            <a:r>
              <a:rPr lang="en-US" sz="1200" dirty="0" err="1">
                <a:latin typeface="Times New Roman" pitchFamily="18" charset="0"/>
                <a:cs typeface="Times New Roman" pitchFamily="18" charset="0"/>
              </a:rPr>
              <a:t>Chappu</a:t>
            </a:r>
            <a:r>
              <a:rPr lang="en-US" sz="1200" dirty="0">
                <a:latin typeface="Times New Roman" pitchFamily="18" charset="0"/>
                <a:cs typeface="Times New Roman" pitchFamily="18" charset="0"/>
              </a:rPr>
              <a:t> as Farnsworth was on better terms with the native trading partners.  Farnsworth would continue to operate the trading post with his common-law wife, Marinette, the granddaughter of a Menominee chief and daughter of a French fur </a:t>
            </a:r>
            <a:r>
              <a:rPr lang="en-US" sz="1200" dirty="0" smtClean="0">
                <a:latin typeface="Times New Roman" pitchFamily="18" charset="0"/>
                <a:cs typeface="Times New Roman" pitchFamily="18" charset="0"/>
              </a:rPr>
              <a:t>trader.  </a:t>
            </a:r>
            <a:r>
              <a:rPr lang="en-US" sz="1200" dirty="0">
                <a:latin typeface="Times New Roman" pitchFamily="18" charset="0"/>
                <a:cs typeface="Times New Roman" pitchFamily="18" charset="0"/>
              </a:rPr>
              <a:t>“Queen” Marinette, as she would later be known, is the namesake for the city and county.</a:t>
            </a:r>
          </a:p>
        </p:txBody>
      </p:sp>
      <p:sp>
        <p:nvSpPr>
          <p:cNvPr id="16" name="TextBox 15"/>
          <p:cNvSpPr txBox="1"/>
          <p:nvPr/>
        </p:nvSpPr>
        <p:spPr>
          <a:xfrm>
            <a:off x="4648200" y="1600200"/>
            <a:ext cx="4114800" cy="5078313"/>
          </a:xfrm>
          <a:prstGeom prst="rect">
            <a:avLst/>
          </a:prstGeom>
          <a:noFill/>
        </p:spPr>
        <p:txBody>
          <a:bodyPr wrap="square" rtlCol="0">
            <a:spAutoFit/>
          </a:bodyPr>
          <a:lstStyle/>
          <a:p>
            <a:r>
              <a:rPr lang="en-US" sz="1200" dirty="0">
                <a:latin typeface="Times New Roman" pitchFamily="18" charset="0"/>
                <a:cs typeface="Times New Roman" pitchFamily="18" charset="0"/>
              </a:rPr>
              <a:t>As fur trading declined in the 1830s, the lumber trade began to grow to meet the demand of fast-growing cities like Milwaukee and Chicago.  Marinette’s first </a:t>
            </a:r>
            <a:r>
              <a:rPr lang="en-US" sz="1200" dirty="0" smtClean="0">
                <a:latin typeface="Times New Roman" pitchFamily="18" charset="0"/>
                <a:cs typeface="Times New Roman" pitchFamily="18" charset="0"/>
              </a:rPr>
              <a:t>sawmill </a:t>
            </a:r>
            <a:r>
              <a:rPr lang="en-US" sz="1200" dirty="0">
                <a:latin typeface="Times New Roman" pitchFamily="18" charset="0"/>
                <a:cs typeface="Times New Roman" pitchFamily="18" charset="0"/>
              </a:rPr>
              <a:t>was built in 1832.  Between 1857 and 1867, the four sawmills that would dominate the local lumber industry for the remainder of the century would begin production.  Those mills were the New York Lumber Company, the Nelson Ludington Company, the Henry </a:t>
            </a:r>
            <a:r>
              <a:rPr lang="en-US" sz="1200" dirty="0" err="1">
                <a:latin typeface="Times New Roman" pitchFamily="18" charset="0"/>
                <a:cs typeface="Times New Roman" pitchFamily="18" charset="0"/>
              </a:rPr>
              <a:t>Witbeck</a:t>
            </a:r>
            <a:r>
              <a:rPr lang="en-US" sz="1200" dirty="0">
                <a:latin typeface="Times New Roman" pitchFamily="18" charset="0"/>
                <a:cs typeface="Times New Roman" pitchFamily="18" charset="0"/>
              </a:rPr>
              <a:t> Lumber Company, and the Hamilton and </a:t>
            </a:r>
            <a:r>
              <a:rPr lang="en-US" sz="1200" dirty="0" err="1">
                <a:latin typeface="Times New Roman" pitchFamily="18" charset="0"/>
                <a:cs typeface="Times New Roman" pitchFamily="18" charset="0"/>
              </a:rPr>
              <a:t>Merryman</a:t>
            </a:r>
            <a:r>
              <a:rPr lang="en-US" sz="1200" dirty="0">
                <a:latin typeface="Times New Roman" pitchFamily="18" charset="0"/>
                <a:cs typeface="Times New Roman" pitchFamily="18" charset="0"/>
              </a:rPr>
              <a:t> </a:t>
            </a:r>
            <a:r>
              <a:rPr lang="en-US" sz="1200" dirty="0" smtClean="0">
                <a:latin typeface="Times New Roman" pitchFamily="18" charset="0"/>
                <a:cs typeface="Times New Roman" pitchFamily="18" charset="0"/>
              </a:rPr>
              <a:t>Company.  </a:t>
            </a:r>
            <a:r>
              <a:rPr lang="en-US" sz="1200" dirty="0">
                <a:latin typeface="Times New Roman" pitchFamily="18" charset="0"/>
                <a:cs typeface="Times New Roman" pitchFamily="18" charset="0"/>
              </a:rPr>
              <a:t>By 1886 there were seven mills on the Marinette side of the river—eventually there would be nine large mills in Marinette and another </a:t>
            </a:r>
            <a:r>
              <a:rPr lang="en-US" sz="1200" dirty="0" smtClean="0">
                <a:latin typeface="Times New Roman" pitchFamily="18" charset="0"/>
                <a:cs typeface="Times New Roman" pitchFamily="18" charset="0"/>
              </a:rPr>
              <a:t>eleven </a:t>
            </a:r>
            <a:r>
              <a:rPr lang="en-US" sz="1200" dirty="0">
                <a:latin typeface="Times New Roman" pitchFamily="18" charset="0"/>
                <a:cs typeface="Times New Roman" pitchFamily="18" charset="0"/>
              </a:rPr>
              <a:t>on the Michigan side of the river .  The town of Marinette would evolve primarily from the cluster of buildings that surrounded the Nelson Ludington sawmill while </a:t>
            </a:r>
            <a:r>
              <a:rPr lang="en-US" sz="1200" dirty="0" err="1">
                <a:latin typeface="Times New Roman" pitchFamily="18" charset="0"/>
                <a:cs typeface="Times New Roman" pitchFamily="18" charset="0"/>
              </a:rPr>
              <a:t>Menekaunee</a:t>
            </a:r>
            <a:r>
              <a:rPr lang="en-US" sz="1200" dirty="0">
                <a:latin typeface="Times New Roman" pitchFamily="18" charset="0"/>
                <a:cs typeface="Times New Roman" pitchFamily="18" charset="0"/>
              </a:rPr>
              <a:t>, now Marinette’s East End, would grow around the New York Lumber Company’s mill.  A road from Green Bay to Marinette was completed in 1854 and the Northwestern Railroad arrived in 1871; both improved contact with the rest of Wisconsin.  Additionally, the Nelson Ludington Company built a bridge across the Menominee River in </a:t>
            </a:r>
            <a:r>
              <a:rPr lang="en-US" sz="1200" dirty="0" smtClean="0">
                <a:latin typeface="Times New Roman" pitchFamily="18" charset="0"/>
                <a:cs typeface="Times New Roman" pitchFamily="18" charset="0"/>
              </a:rPr>
              <a:t>1862, </a:t>
            </a:r>
            <a:r>
              <a:rPr lang="en-US" sz="1200" dirty="0">
                <a:latin typeface="Times New Roman" pitchFamily="18" charset="0"/>
                <a:cs typeface="Times New Roman" pitchFamily="18" charset="0"/>
              </a:rPr>
              <a:t>thereby improving access between the twin cities.  Downtown Marinette grew around this convergence of the road, railroad, and interstate bridge, enabling the city to become the commercial hub of the Menominee River region.  The town of Marinette was incorporated as a city in 1887.  Marinette is also the county seat of Marinette County, the county having been formed in 1879 when it was set off from portions of Oconto County. </a:t>
            </a:r>
          </a:p>
        </p:txBody>
      </p:sp>
      <p:sp>
        <p:nvSpPr>
          <p:cNvPr id="9" name="TextBox 8"/>
          <p:cNvSpPr txBox="1"/>
          <p:nvPr/>
        </p:nvSpPr>
        <p:spPr>
          <a:xfrm>
            <a:off x="152400" y="6428923"/>
            <a:ext cx="1981200" cy="276999"/>
          </a:xfrm>
          <a:prstGeom prst="rect">
            <a:avLst/>
          </a:prstGeom>
          <a:noFill/>
        </p:spPr>
        <p:txBody>
          <a:bodyPr wrap="square" rtlCol="0">
            <a:spAutoFit/>
          </a:bodyPr>
          <a:lstStyle/>
          <a:p>
            <a:r>
              <a:rPr lang="en-US" sz="1200" dirty="0" smtClean="0">
                <a:latin typeface="Times New Roman" pitchFamily="18" charset="0"/>
                <a:cs typeface="Times New Roman" pitchFamily="18" charset="0"/>
              </a:rPr>
              <a:t>Page 7</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33848073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Content Placeholder 8"/>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3886200" y="457200"/>
            <a:ext cx="4800600" cy="5567241"/>
          </a:xfrm>
          <a:effectLst>
            <a:outerShdw blurRad="50800" dist="38100" dir="5400000" algn="t" rotWithShape="0">
              <a:prstClr val="black">
                <a:alpha val="40000"/>
              </a:prstClr>
            </a:outerShdw>
            <a:softEdge rad="127000"/>
          </a:effectLst>
        </p:spPr>
      </p:pic>
      <p:sp>
        <p:nvSpPr>
          <p:cNvPr id="7" name="Content Placeholder 6"/>
          <p:cNvSpPr>
            <a:spLocks noGrp="1"/>
          </p:cNvSpPr>
          <p:nvPr>
            <p:ph sz="half" idx="2"/>
          </p:nvPr>
        </p:nvSpPr>
        <p:spPr>
          <a:xfrm>
            <a:off x="533400" y="762000"/>
            <a:ext cx="3352800" cy="5410200"/>
          </a:xfrm>
        </p:spPr>
        <p:txBody>
          <a:bodyPr>
            <a:normAutofit/>
          </a:bodyPr>
          <a:lstStyle/>
          <a:p>
            <a:pPr marL="0" indent="0">
              <a:spcBef>
                <a:spcPts val="0"/>
              </a:spcBef>
              <a:buNone/>
            </a:pPr>
            <a:r>
              <a:rPr lang="en-US" sz="1200" dirty="0">
                <a:latin typeface="Times New Roman" pitchFamily="18" charset="0"/>
                <a:cs typeface="Times New Roman" pitchFamily="18" charset="0"/>
              </a:rPr>
              <a:t>The 1860 census </a:t>
            </a:r>
            <a:r>
              <a:rPr lang="en-US" sz="1200" dirty="0" smtClean="0">
                <a:latin typeface="Times New Roman" pitchFamily="18" charset="0"/>
                <a:cs typeface="Times New Roman" pitchFamily="18" charset="0"/>
              </a:rPr>
              <a:t>records 489 </a:t>
            </a:r>
            <a:r>
              <a:rPr lang="en-US" sz="1200" dirty="0">
                <a:latin typeface="Times New Roman" pitchFamily="18" charset="0"/>
                <a:cs typeface="Times New Roman" pitchFamily="18" charset="0"/>
              </a:rPr>
              <a:t>people living in the combined villages of Marinette and </a:t>
            </a:r>
            <a:r>
              <a:rPr lang="en-US" sz="1200" dirty="0" err="1">
                <a:latin typeface="Times New Roman" pitchFamily="18" charset="0"/>
                <a:cs typeface="Times New Roman" pitchFamily="18" charset="0"/>
              </a:rPr>
              <a:t>Menekaunee</a:t>
            </a:r>
            <a:r>
              <a:rPr lang="en-US" sz="1200" dirty="0">
                <a:latin typeface="Times New Roman" pitchFamily="18" charset="0"/>
                <a:cs typeface="Times New Roman" pitchFamily="18" charset="0"/>
              </a:rPr>
              <a:t> (now part of Marinette).  Between 1870 and 1875 the population grew from 1,300 to 2,500 and, by 1880, the population reached 4,024.  Newspapers of the time mention a serious housing </a:t>
            </a:r>
            <a:r>
              <a:rPr lang="en-US" sz="1200" dirty="0" smtClean="0">
                <a:latin typeface="Times New Roman" pitchFamily="18" charset="0"/>
                <a:cs typeface="Times New Roman" pitchFamily="18" charset="0"/>
              </a:rPr>
              <a:t>shortage.  </a:t>
            </a:r>
            <a:r>
              <a:rPr lang="en-US" sz="1200" dirty="0">
                <a:latin typeface="Times New Roman" pitchFamily="18" charset="0"/>
                <a:cs typeface="Times New Roman" pitchFamily="18" charset="0"/>
              </a:rPr>
              <a:t>The 1880s proved to be a decade of prosperity and growth for Marinette—the population grew to some 11,000 by </a:t>
            </a:r>
            <a:r>
              <a:rPr lang="en-US" sz="1200" dirty="0" smtClean="0">
                <a:latin typeface="Times New Roman" pitchFamily="18" charset="0"/>
                <a:cs typeface="Times New Roman" pitchFamily="18" charset="0"/>
              </a:rPr>
              <a:t>1890.  </a:t>
            </a:r>
            <a:r>
              <a:rPr lang="en-US" sz="1200" dirty="0">
                <a:latin typeface="Times New Roman" pitchFamily="18" charset="0"/>
                <a:cs typeface="Times New Roman" pitchFamily="18" charset="0"/>
              </a:rPr>
              <a:t>The population peaked in 1900 at a little over 16,000, making Marinette the tenth largest city in Wisconsin.  The lumber boom had peaked, however, around 1895 and the industry began a slow decline until the last log drive on the Menominee River in 1917 and the closing of the last of the sawmills in </a:t>
            </a:r>
            <a:r>
              <a:rPr lang="en-US" sz="1200" dirty="0" smtClean="0">
                <a:latin typeface="Times New Roman" pitchFamily="18" charset="0"/>
                <a:cs typeface="Times New Roman" pitchFamily="18" charset="0"/>
              </a:rPr>
              <a:t>1931.  </a:t>
            </a:r>
            <a:endParaRPr lang="en-US" sz="1200" dirty="0">
              <a:latin typeface="Times New Roman" pitchFamily="18" charset="0"/>
              <a:cs typeface="Times New Roman" pitchFamily="18" charset="0"/>
            </a:endParaRPr>
          </a:p>
          <a:p>
            <a:pPr marL="0" indent="0">
              <a:spcBef>
                <a:spcPts val="0"/>
              </a:spcBef>
              <a:buNone/>
            </a:pPr>
            <a:endParaRPr lang="en-US" sz="1200" dirty="0">
              <a:latin typeface="Times New Roman" pitchFamily="18" charset="0"/>
              <a:cs typeface="Times New Roman" pitchFamily="18" charset="0"/>
            </a:endParaRPr>
          </a:p>
          <a:p>
            <a:pPr marL="0" indent="0">
              <a:spcBef>
                <a:spcPts val="0"/>
              </a:spcBef>
              <a:buNone/>
            </a:pPr>
            <a:r>
              <a:rPr lang="en-US" sz="1200" dirty="0">
                <a:latin typeface="Times New Roman" pitchFamily="18" charset="0"/>
                <a:cs typeface="Times New Roman" pitchFamily="18" charset="0"/>
              </a:rPr>
              <a:t>In the years since the end of the lumber industry, Marinette </a:t>
            </a:r>
            <a:r>
              <a:rPr lang="en-US" sz="1200" dirty="0" smtClean="0">
                <a:latin typeface="Times New Roman" pitchFamily="18" charset="0"/>
                <a:cs typeface="Times New Roman" pitchFamily="18" charset="0"/>
              </a:rPr>
              <a:t>has diversified </a:t>
            </a:r>
            <a:r>
              <a:rPr lang="en-US" sz="1200" dirty="0">
                <a:latin typeface="Times New Roman" pitchFamily="18" charset="0"/>
                <a:cs typeface="Times New Roman" pitchFamily="18" charset="0"/>
              </a:rPr>
              <a:t>its economic base, but is heavily reliant on manufacturing.  For the county as a whole, the manufacturing sector accounts for nearly 40% of the total payroll, followed by education &amp; </a:t>
            </a:r>
            <a:r>
              <a:rPr lang="en-US" sz="1200" dirty="0" smtClean="0">
                <a:latin typeface="Times New Roman" pitchFamily="18" charset="0"/>
                <a:cs typeface="Times New Roman" pitchFamily="18" charset="0"/>
              </a:rPr>
              <a:t>health, </a:t>
            </a:r>
            <a:r>
              <a:rPr lang="en-US" sz="1200" dirty="0">
                <a:latin typeface="Times New Roman" pitchFamily="18" charset="0"/>
                <a:cs typeface="Times New Roman" pitchFamily="18" charset="0"/>
              </a:rPr>
              <a:t>which </a:t>
            </a:r>
            <a:r>
              <a:rPr lang="en-US" sz="1200" dirty="0" smtClean="0">
                <a:latin typeface="Times New Roman" pitchFamily="18" charset="0"/>
                <a:cs typeface="Times New Roman" pitchFamily="18" charset="0"/>
              </a:rPr>
              <a:t>account </a:t>
            </a:r>
            <a:r>
              <a:rPr lang="en-US" sz="1200" dirty="0">
                <a:latin typeface="Times New Roman" pitchFamily="18" charset="0"/>
                <a:cs typeface="Times New Roman" pitchFamily="18" charset="0"/>
              </a:rPr>
              <a:t>for 25% of the total payroll.  All of the county’s biggest employers are located in the City of </a:t>
            </a:r>
            <a:r>
              <a:rPr lang="en-US" sz="1200" dirty="0" smtClean="0">
                <a:latin typeface="Times New Roman" pitchFamily="18" charset="0"/>
                <a:cs typeface="Times New Roman" pitchFamily="18" charset="0"/>
              </a:rPr>
              <a:t>Marinette.  </a:t>
            </a:r>
            <a:r>
              <a:rPr lang="en-US" sz="1200" dirty="0">
                <a:latin typeface="Times New Roman" pitchFamily="18" charset="0"/>
                <a:cs typeface="Times New Roman" pitchFamily="18" charset="0"/>
              </a:rPr>
              <a:t>Several are located on the former lumber mill sites along the shore of the Menominee River. </a:t>
            </a:r>
          </a:p>
        </p:txBody>
      </p:sp>
      <p:sp>
        <p:nvSpPr>
          <p:cNvPr id="4" name="TextBox 3"/>
          <p:cNvSpPr txBox="1"/>
          <p:nvPr/>
        </p:nvSpPr>
        <p:spPr>
          <a:xfrm>
            <a:off x="7162800" y="6442594"/>
            <a:ext cx="1981200" cy="276999"/>
          </a:xfrm>
          <a:prstGeom prst="rect">
            <a:avLst/>
          </a:prstGeom>
          <a:noFill/>
        </p:spPr>
        <p:txBody>
          <a:bodyPr wrap="square" rtlCol="0">
            <a:spAutoFit/>
          </a:bodyPr>
          <a:lstStyle/>
          <a:p>
            <a:pPr algn="r"/>
            <a:r>
              <a:rPr lang="en-US" sz="1200" dirty="0" smtClean="0">
                <a:latin typeface="Times New Roman" pitchFamily="18" charset="0"/>
                <a:cs typeface="Times New Roman" pitchFamily="18" charset="0"/>
              </a:rPr>
              <a:t>Page 8</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4391738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5000"/>
            <a:lum/>
          </a:blip>
          <a:srcRect/>
          <a:stretch>
            <a:fillRect t="-4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4648200"/>
            <a:ext cx="8229600" cy="1600200"/>
          </a:xfrm>
        </p:spPr>
        <p:txBody>
          <a:bodyPr>
            <a:normAutofit/>
          </a:bodyPr>
          <a:lstStyle/>
          <a:p>
            <a:pPr marL="0" indent="0">
              <a:spcBef>
                <a:spcPts val="0"/>
              </a:spcBef>
              <a:buNone/>
            </a:pPr>
            <a:r>
              <a:rPr lang="en-US" sz="1200" dirty="0">
                <a:latin typeface="Times New Roman" pitchFamily="18" charset="0"/>
                <a:cs typeface="Times New Roman" pitchFamily="18" charset="0"/>
              </a:rPr>
              <a:t>Marinette became the commercial center for the Menominee River region </a:t>
            </a:r>
            <a:r>
              <a:rPr lang="en-US" sz="1200" dirty="0" smtClean="0">
                <a:latin typeface="Times New Roman" pitchFamily="18" charset="0"/>
                <a:cs typeface="Times New Roman" pitchFamily="18" charset="0"/>
              </a:rPr>
              <a:t>for a </a:t>
            </a:r>
            <a:r>
              <a:rPr lang="en-US" sz="1200" dirty="0">
                <a:latin typeface="Times New Roman" pitchFamily="18" charset="0"/>
                <a:cs typeface="Times New Roman" pitchFamily="18" charset="0"/>
              </a:rPr>
              <a:t>number of reasons.  Marinette’s business district grew at a central location where the state road, the railroad, and the first bridge crossing the Menominee River all converged.  By contrast, neighboring Menominee, Michigan, was built facing the </a:t>
            </a:r>
            <a:r>
              <a:rPr lang="en-US" sz="1200" dirty="0" smtClean="0">
                <a:latin typeface="Times New Roman" pitchFamily="18" charset="0"/>
                <a:cs typeface="Times New Roman" pitchFamily="18" charset="0"/>
              </a:rPr>
              <a:t>bay </a:t>
            </a:r>
            <a:r>
              <a:rPr lang="en-US" sz="1200" dirty="0">
                <a:latin typeface="Times New Roman" pitchFamily="18" charset="0"/>
                <a:cs typeface="Times New Roman" pitchFamily="18" charset="0"/>
              </a:rPr>
              <a:t>of Green Bay on the lower part of the peninsula, away from major avenues of traffic.  Beyond location, Marinette benefitted from Wisconsin’s lack of a state sales tax.  Furthermore, three of </a:t>
            </a:r>
            <a:r>
              <a:rPr lang="en-US" sz="1200" dirty="0" smtClean="0">
                <a:latin typeface="Times New Roman" pitchFamily="18" charset="0"/>
                <a:cs typeface="Times New Roman" pitchFamily="18" charset="0"/>
              </a:rPr>
              <a:t>Marinette’s </a:t>
            </a:r>
            <a:r>
              <a:rPr lang="en-US" sz="1200" dirty="0">
                <a:latin typeface="Times New Roman" pitchFamily="18" charset="0"/>
                <a:cs typeface="Times New Roman" pitchFamily="18" charset="0"/>
              </a:rPr>
              <a:t>major lumber mills had local partners who showed interest in developing the community.  The Nelson Ludington Lumber Company built the first bridge across the Menominee River and Isaac Stephenson, owner of the Nelson Ludington Lumber Company, personally developed much of downtown Marinette.  The Marinette Businessmen’s Association, which later became the Downtown Development Club, also proved to be a strong driver of local improvements.</a:t>
            </a:r>
          </a:p>
        </p:txBody>
      </p:sp>
      <p:sp>
        <p:nvSpPr>
          <p:cNvPr id="4" name="TextBox 3"/>
          <p:cNvSpPr txBox="1"/>
          <p:nvPr/>
        </p:nvSpPr>
        <p:spPr>
          <a:xfrm>
            <a:off x="152400" y="6428923"/>
            <a:ext cx="1981200" cy="276999"/>
          </a:xfrm>
          <a:prstGeom prst="rect">
            <a:avLst/>
          </a:prstGeom>
          <a:noFill/>
        </p:spPr>
        <p:txBody>
          <a:bodyPr wrap="square" rtlCol="0">
            <a:spAutoFit/>
          </a:bodyPr>
          <a:lstStyle/>
          <a:p>
            <a:r>
              <a:rPr lang="en-US" sz="1200" dirty="0" smtClean="0">
                <a:latin typeface="Times New Roman" pitchFamily="18" charset="0"/>
                <a:cs typeface="Times New Roman" pitchFamily="18" charset="0"/>
              </a:rPr>
              <a:t>Page 9</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42176975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5000"/>
            <a:lum/>
          </a:blip>
          <a:srcRect/>
          <a:stretch>
            <a:fillRect t="-11000" b="-1000"/>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533400" y="4724400"/>
            <a:ext cx="8229600" cy="1371600"/>
          </a:xfrm>
        </p:spPr>
        <p:txBody>
          <a:bodyPr>
            <a:normAutofit/>
          </a:bodyPr>
          <a:lstStyle/>
          <a:p>
            <a:pPr marL="0" indent="0">
              <a:spcBef>
                <a:spcPts val="0"/>
              </a:spcBef>
              <a:buNone/>
            </a:pPr>
            <a:r>
              <a:rPr lang="en-US" sz="1200" dirty="0">
                <a:latin typeface="Times New Roman" pitchFamily="18" charset="0"/>
                <a:cs typeface="Times New Roman" pitchFamily="18" charset="0"/>
              </a:rPr>
              <a:t>Early Marinette had two major streets.  Main Street runs northeasterly between downtown Marinette and what was </a:t>
            </a:r>
            <a:r>
              <a:rPr lang="en-US" sz="1200" dirty="0" err="1">
                <a:latin typeface="Times New Roman" pitchFamily="18" charset="0"/>
                <a:cs typeface="Times New Roman" pitchFamily="18" charset="0"/>
              </a:rPr>
              <a:t>Menekaunee</a:t>
            </a:r>
            <a:r>
              <a:rPr lang="en-US" sz="1200" dirty="0">
                <a:latin typeface="Times New Roman" pitchFamily="18" charset="0"/>
                <a:cs typeface="Times New Roman" pitchFamily="18" charset="0"/>
              </a:rPr>
              <a:t>, now Marinette’s </a:t>
            </a:r>
            <a:r>
              <a:rPr lang="en-US" sz="1200" dirty="0" smtClean="0">
                <a:latin typeface="Times New Roman" pitchFamily="18" charset="0"/>
                <a:cs typeface="Times New Roman" pitchFamily="18" charset="0"/>
              </a:rPr>
              <a:t>East End</a:t>
            </a:r>
            <a:r>
              <a:rPr lang="en-US" sz="1200" dirty="0">
                <a:latin typeface="Times New Roman" pitchFamily="18" charset="0"/>
                <a:cs typeface="Times New Roman" pitchFamily="18" charset="0"/>
              </a:rPr>
              <a:t>.  Hall Avenue runs west from Marinette’s downtown and roughly follows the original state road, completed in 1855, which was the first land route connecting Marinette with the rest of Wisconsin.  Downtown Marinette grew around Dunlap Square.  Here intersect Main, Stephenson, and Dunlap Streets, Hall Avenue, and the bridge crossing the Menominee River.  This crossroads became the commercial center for the Menominee River region.</a:t>
            </a:r>
          </a:p>
        </p:txBody>
      </p:sp>
      <p:sp>
        <p:nvSpPr>
          <p:cNvPr id="3" name="TextBox 2"/>
          <p:cNvSpPr txBox="1"/>
          <p:nvPr/>
        </p:nvSpPr>
        <p:spPr>
          <a:xfrm>
            <a:off x="7162800" y="6442594"/>
            <a:ext cx="1981200" cy="276999"/>
          </a:xfrm>
          <a:prstGeom prst="rect">
            <a:avLst/>
          </a:prstGeom>
          <a:noFill/>
        </p:spPr>
        <p:txBody>
          <a:bodyPr wrap="square" rtlCol="0">
            <a:spAutoFit/>
          </a:bodyPr>
          <a:lstStyle/>
          <a:p>
            <a:pPr algn="r"/>
            <a:r>
              <a:rPr lang="en-US" sz="1200" dirty="0" smtClean="0">
                <a:latin typeface="Times New Roman" pitchFamily="18" charset="0"/>
                <a:cs typeface="Times New Roman" pitchFamily="18" charset="0"/>
              </a:rPr>
              <a:t>Page 10</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41956868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r="-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effectLst>
                  <a:outerShdw blurRad="38100" dist="38100" dir="2700000" algn="tl">
                    <a:srgbClr val="000000">
                      <a:alpha val="43137"/>
                    </a:srgbClr>
                  </a:outerShdw>
                </a:effectLst>
                <a:latin typeface="Times New Roman" pitchFamily="18" charset="0"/>
                <a:cs typeface="Times New Roman" pitchFamily="18" charset="0"/>
              </a:rPr>
              <a:t>Preservation Law</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half" idx="1"/>
          </p:nvPr>
        </p:nvSpPr>
        <p:spPr>
          <a:xfrm>
            <a:off x="457200" y="1371600"/>
            <a:ext cx="4038600" cy="4983163"/>
          </a:xfrm>
        </p:spPr>
        <p:txBody>
          <a:bodyPr>
            <a:noAutofit/>
          </a:bodyPr>
          <a:lstStyle/>
          <a:p>
            <a:pPr marL="0" indent="0">
              <a:spcBef>
                <a:spcPts val="0"/>
              </a:spcBef>
              <a:buNone/>
            </a:pPr>
            <a:r>
              <a:rPr lang="en-US" sz="1200" dirty="0">
                <a:latin typeface="Times New Roman" pitchFamily="18" charset="0"/>
                <a:cs typeface="Times New Roman" pitchFamily="18" charset="0"/>
              </a:rPr>
              <a:t>The practice of historic preservation in the United States began in the mid-nineteenth century largely through private efforts such as those to preserve George Washington’s plantation, Mt. Vernon.  Government was largely absent from historic preservation, with </a:t>
            </a:r>
            <a:r>
              <a:rPr lang="en-US" sz="1200" dirty="0" smtClean="0">
                <a:latin typeface="Times New Roman" pitchFamily="18" charset="0"/>
                <a:cs typeface="Times New Roman" pitchFamily="18" charset="0"/>
              </a:rPr>
              <a:t>few </a:t>
            </a:r>
            <a:r>
              <a:rPr lang="en-US" sz="1200" dirty="0">
                <a:latin typeface="Times New Roman" pitchFamily="18" charset="0"/>
                <a:cs typeface="Times New Roman" pitchFamily="18" charset="0"/>
              </a:rPr>
              <a:t>notable </a:t>
            </a:r>
            <a:r>
              <a:rPr lang="en-US" sz="1200" dirty="0" smtClean="0">
                <a:latin typeface="Times New Roman" pitchFamily="18" charset="0"/>
                <a:cs typeface="Times New Roman" pitchFamily="18" charset="0"/>
              </a:rPr>
              <a:t>exceptions, and would largely remain so until well </a:t>
            </a:r>
            <a:r>
              <a:rPr lang="en-US" sz="1200" dirty="0">
                <a:latin typeface="Times New Roman" pitchFamily="18" charset="0"/>
                <a:cs typeface="Times New Roman" pitchFamily="18" charset="0"/>
              </a:rPr>
              <a:t>after the turn of the century.</a:t>
            </a:r>
          </a:p>
          <a:p>
            <a:pPr marL="0" indent="0">
              <a:spcBef>
                <a:spcPts val="0"/>
              </a:spcBef>
              <a:buNone/>
            </a:pPr>
            <a:endParaRPr lang="en-US" sz="1200" dirty="0">
              <a:latin typeface="Times New Roman" pitchFamily="18" charset="0"/>
              <a:cs typeface="Times New Roman" pitchFamily="18" charset="0"/>
            </a:endParaRPr>
          </a:p>
          <a:p>
            <a:pPr marL="0" indent="0">
              <a:spcBef>
                <a:spcPts val="0"/>
              </a:spcBef>
              <a:buNone/>
            </a:pPr>
            <a:r>
              <a:rPr lang="en-US" sz="1200" dirty="0">
                <a:latin typeface="Times New Roman" pitchFamily="18" charset="0"/>
                <a:cs typeface="Times New Roman" pitchFamily="18" charset="0"/>
              </a:rPr>
              <a:t>By the 1920s, local zoning regulations began to appear that put restrictions on what uses land could be put to within a city.  The constitutionality of these zoning ordinances was upheld by the Supreme Court with the case of Village of Euclid v. Ambler Realty Co., 272 U.S. 365 (1926</a:t>
            </a:r>
            <a:r>
              <a:rPr lang="en-US" sz="1200" dirty="0" smtClean="0">
                <a:latin typeface="Times New Roman" pitchFamily="18" charset="0"/>
                <a:cs typeface="Times New Roman" pitchFamily="18" charset="0"/>
              </a:rPr>
              <a:t>).  </a:t>
            </a:r>
            <a:r>
              <a:rPr lang="en-US" sz="1200" dirty="0">
                <a:latin typeface="Times New Roman" pitchFamily="18" charset="0"/>
                <a:cs typeface="Times New Roman" pitchFamily="18" charset="0"/>
              </a:rPr>
              <a:t>In 1931 historic preservation would first become part of these relatively new land-use laws when Charleston, South Carolina, created a preservation ordinance establishing a historic district within that city.  This ordinance, and the more than 2,300 like it across the nation that have since followed, controls major alterations and demolition of both individual landmarks and properties within a historic district .  New construction within historic districts is also often controlled so as to ensure that new buildings are compatible in style and size with the character of the historic buildings nearby. </a:t>
            </a:r>
          </a:p>
        </p:txBody>
      </p:sp>
      <p:sp>
        <p:nvSpPr>
          <p:cNvPr id="4" name="Content Placeholder 3"/>
          <p:cNvSpPr>
            <a:spLocks noGrp="1"/>
          </p:cNvSpPr>
          <p:nvPr>
            <p:ph sz="half" idx="2"/>
          </p:nvPr>
        </p:nvSpPr>
        <p:spPr>
          <a:xfrm>
            <a:off x="4648200" y="1371600"/>
            <a:ext cx="4038600" cy="5050258"/>
          </a:xfrm>
        </p:spPr>
        <p:txBody>
          <a:bodyPr>
            <a:normAutofit/>
          </a:bodyPr>
          <a:lstStyle/>
          <a:p>
            <a:pPr marL="0" indent="0">
              <a:spcBef>
                <a:spcPts val="0"/>
              </a:spcBef>
              <a:buNone/>
            </a:pPr>
            <a:r>
              <a:rPr lang="en-US" sz="1200" dirty="0">
                <a:latin typeface="Times New Roman" pitchFamily="18" charset="0"/>
                <a:cs typeface="Times New Roman" pitchFamily="18" charset="0"/>
              </a:rPr>
              <a:t>Typically, local historic preservation ordinances are made possible through state enabling laws.  These laws transfer to local governments the right of the state to regulate private property through its police power.  Historic preservation gained strength through being addressed on a local level rather than at the state or national level.  These ordinances were put to the test in the case of Penn Central Transportation Co v. New York City, 438 U.S. 104 (1978).  Here the Supreme Court found that preservation ordinances, if properly written, serve a valid public purpose and do not constitute a </a:t>
            </a:r>
            <a:r>
              <a:rPr lang="en-US" sz="1200" dirty="0" smtClean="0">
                <a:latin typeface="Times New Roman" pitchFamily="18" charset="0"/>
                <a:cs typeface="Times New Roman" pitchFamily="18" charset="0"/>
              </a:rPr>
              <a:t>taking.  </a:t>
            </a:r>
            <a:r>
              <a:rPr lang="en-US" sz="1200" dirty="0">
                <a:latin typeface="Times New Roman" pitchFamily="18" charset="0"/>
                <a:cs typeface="Times New Roman" pitchFamily="18" charset="0"/>
              </a:rPr>
              <a:t>As such, historic preservation ordinances do not violate the provisions of the Fifth and Fourteenth Amendments to the U.S. Constitution.  </a:t>
            </a:r>
          </a:p>
          <a:p>
            <a:pPr marL="0" indent="0">
              <a:spcBef>
                <a:spcPts val="0"/>
              </a:spcBef>
              <a:buNone/>
            </a:pPr>
            <a:endParaRPr lang="en-US" sz="1200" dirty="0">
              <a:latin typeface="Times New Roman" pitchFamily="18" charset="0"/>
              <a:cs typeface="Times New Roman" pitchFamily="18" charset="0"/>
            </a:endParaRPr>
          </a:p>
          <a:p>
            <a:pPr marL="0" indent="0">
              <a:spcBef>
                <a:spcPts val="0"/>
              </a:spcBef>
              <a:buNone/>
            </a:pPr>
            <a:r>
              <a:rPr lang="en-US" sz="1200" dirty="0">
                <a:latin typeface="Times New Roman" pitchFamily="18" charset="0"/>
                <a:cs typeface="Times New Roman" pitchFamily="18" charset="0"/>
              </a:rPr>
              <a:t>Both Wisconsin and Michigan have laws that transfer to local governments the right of the state to regulate private property through its police </a:t>
            </a:r>
            <a:r>
              <a:rPr lang="en-US" sz="1200" dirty="0" smtClean="0">
                <a:latin typeface="Times New Roman" pitchFamily="18" charset="0"/>
                <a:cs typeface="Times New Roman" pitchFamily="18" charset="0"/>
              </a:rPr>
              <a:t>power.  In </a:t>
            </a:r>
            <a:r>
              <a:rPr lang="en-US" sz="1200" dirty="0">
                <a:latin typeface="Times New Roman" pitchFamily="18" charset="0"/>
                <a:cs typeface="Times New Roman" pitchFamily="18" charset="0"/>
              </a:rPr>
              <a:t>the case of the State of Wisconsin, section 60.64 of the statutes grants towns the authority to create a landmarks commission to designate historic landmarks and establish historic </a:t>
            </a:r>
            <a:r>
              <a:rPr lang="en-US" sz="1200" dirty="0" smtClean="0">
                <a:latin typeface="Times New Roman" pitchFamily="18" charset="0"/>
                <a:cs typeface="Times New Roman" pitchFamily="18" charset="0"/>
              </a:rPr>
              <a:t>districts; </a:t>
            </a:r>
            <a:r>
              <a:rPr lang="en-US" sz="1200" dirty="0">
                <a:latin typeface="Times New Roman" pitchFamily="18" charset="0"/>
                <a:cs typeface="Times New Roman" pitchFamily="18" charset="0"/>
              </a:rPr>
              <a:t>Michigan has Act 169, the Local Historic Districts Act, which provides for the establishment of historic districts and historic district </a:t>
            </a:r>
            <a:r>
              <a:rPr lang="en-US" sz="1200" dirty="0" smtClean="0">
                <a:latin typeface="Times New Roman" pitchFamily="18" charset="0"/>
                <a:cs typeface="Times New Roman" pitchFamily="18" charset="0"/>
              </a:rPr>
              <a:t>commissions. </a:t>
            </a:r>
          </a:p>
          <a:p>
            <a:pPr marL="0" indent="0">
              <a:spcBef>
                <a:spcPts val="0"/>
              </a:spcBef>
              <a:buNone/>
            </a:pPr>
            <a:endParaRPr lang="en-US" sz="1200" dirty="0">
              <a:latin typeface="Times New Roman" pitchFamily="18" charset="0"/>
              <a:cs typeface="Times New Roman" pitchFamily="18" charset="0"/>
            </a:endParaRPr>
          </a:p>
          <a:p>
            <a:pPr marL="0" indent="0">
              <a:spcBef>
                <a:spcPts val="0"/>
              </a:spcBef>
              <a:buNone/>
            </a:pPr>
            <a:r>
              <a:rPr lang="en-US" sz="1200" dirty="0" smtClean="0">
                <a:latin typeface="Times New Roman" pitchFamily="18" charset="0"/>
                <a:cs typeface="Times New Roman" pitchFamily="18" charset="0"/>
              </a:rPr>
              <a:t>Interestingly, Menominee’s Historic Preservation Ordinance provides significantly greater protection for historic resources than does Marinette’s ordinance.</a:t>
            </a:r>
            <a:endParaRPr lang="en-US" sz="1200" dirty="0">
              <a:latin typeface="Times New Roman" pitchFamily="18" charset="0"/>
              <a:cs typeface="Times New Roman" pitchFamily="18" charset="0"/>
            </a:endParaRPr>
          </a:p>
        </p:txBody>
      </p:sp>
      <p:sp>
        <p:nvSpPr>
          <p:cNvPr id="5" name="TextBox 4"/>
          <p:cNvSpPr txBox="1"/>
          <p:nvPr/>
        </p:nvSpPr>
        <p:spPr>
          <a:xfrm>
            <a:off x="2667000" y="6442594"/>
            <a:ext cx="6109855" cy="263328"/>
          </a:xfrm>
          <a:prstGeom prst="rect">
            <a:avLst/>
          </a:prstGeom>
          <a:noFill/>
        </p:spPr>
        <p:txBody>
          <a:bodyPr wrap="square" rtlCol="0">
            <a:spAutoFit/>
          </a:bodyPr>
          <a:lstStyle/>
          <a:p>
            <a:pPr algn="r"/>
            <a:r>
              <a:rPr lang="en-US" sz="1100" i="1" dirty="0" smtClean="0">
                <a:latin typeface="Times New Roman" pitchFamily="18" charset="0"/>
                <a:cs typeface="Times New Roman" pitchFamily="18" charset="0"/>
              </a:rPr>
              <a:t>Background – Marinette County Courthouse, 1926 Hall Avenue, built 1942</a:t>
            </a:r>
            <a:endParaRPr lang="en-US" sz="1100" i="1" dirty="0">
              <a:latin typeface="Times New Roman" pitchFamily="18" charset="0"/>
              <a:cs typeface="Times New Roman" pitchFamily="18" charset="0"/>
            </a:endParaRPr>
          </a:p>
        </p:txBody>
      </p:sp>
      <p:sp>
        <p:nvSpPr>
          <p:cNvPr id="6" name="TextBox 5"/>
          <p:cNvSpPr txBox="1"/>
          <p:nvPr/>
        </p:nvSpPr>
        <p:spPr>
          <a:xfrm>
            <a:off x="152400" y="6428923"/>
            <a:ext cx="1981200" cy="276999"/>
          </a:xfrm>
          <a:prstGeom prst="rect">
            <a:avLst/>
          </a:prstGeom>
          <a:noFill/>
        </p:spPr>
        <p:txBody>
          <a:bodyPr wrap="square" rtlCol="0">
            <a:spAutoFit/>
          </a:bodyPr>
          <a:lstStyle/>
          <a:p>
            <a:r>
              <a:rPr lang="en-US" sz="1200" dirty="0" smtClean="0">
                <a:latin typeface="Times New Roman" pitchFamily="18" charset="0"/>
                <a:cs typeface="Times New Roman" pitchFamily="18" charset="0"/>
              </a:rPr>
              <a:t>Page 11</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35691968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l="-7000" r="-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833254" y="152400"/>
            <a:ext cx="3733800" cy="685800"/>
          </a:xfrm>
          <a:solidFill>
            <a:schemeClr val="bg1"/>
          </a:solidFill>
          <a:ln>
            <a:solidFill>
              <a:schemeClr val="tx1"/>
            </a:solidFill>
          </a:ln>
          <a:effectLst>
            <a:softEdge rad="127000"/>
          </a:effectLst>
        </p:spPr>
        <p:txBody>
          <a:bodyPr>
            <a:normAutofit/>
          </a:bodyPr>
          <a:lstStyle/>
          <a:p>
            <a:r>
              <a:rPr lang="en-US" sz="2500" dirty="0" smtClean="0">
                <a:effectLst>
                  <a:outerShdw blurRad="38100" dist="38100" dir="2700000" algn="tl">
                    <a:srgbClr val="000000">
                      <a:alpha val="43137"/>
                    </a:srgbClr>
                  </a:outerShdw>
                </a:effectLst>
                <a:latin typeface="Times New Roman" pitchFamily="18" charset="0"/>
                <a:cs typeface="Times New Roman" pitchFamily="18" charset="0"/>
              </a:rPr>
              <a:t>Marinette vs. Menominee</a:t>
            </a:r>
            <a:endParaRPr lang="en-US" sz="250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Text Placeholder 4"/>
          <p:cNvSpPr>
            <a:spLocks noGrp="1"/>
          </p:cNvSpPr>
          <p:nvPr>
            <p:ph type="body" idx="1"/>
          </p:nvPr>
        </p:nvSpPr>
        <p:spPr>
          <a:xfrm>
            <a:off x="533400" y="1066800"/>
            <a:ext cx="4040188" cy="639762"/>
          </a:xfrm>
        </p:spPr>
        <p:txBody>
          <a:bodyPr/>
          <a:lstStyle/>
          <a:p>
            <a:r>
              <a:rPr lang="en-US" dirty="0" smtClean="0">
                <a:latin typeface="Times New Roman" pitchFamily="18" charset="0"/>
                <a:cs typeface="Times New Roman" pitchFamily="18" charset="0"/>
              </a:rPr>
              <a:t>Marinette’s HP Ordinance</a:t>
            </a:r>
            <a:endParaRPr lang="en-US" dirty="0">
              <a:latin typeface="Times New Roman" pitchFamily="18" charset="0"/>
              <a:cs typeface="Times New Roman" pitchFamily="18" charset="0"/>
            </a:endParaRPr>
          </a:p>
        </p:txBody>
      </p:sp>
      <p:sp>
        <p:nvSpPr>
          <p:cNvPr id="6" name="Content Placeholder 5"/>
          <p:cNvSpPr>
            <a:spLocks noGrp="1"/>
          </p:cNvSpPr>
          <p:nvPr>
            <p:ph sz="half" idx="2"/>
          </p:nvPr>
        </p:nvSpPr>
        <p:spPr>
          <a:xfrm>
            <a:off x="533400" y="1705428"/>
            <a:ext cx="4040188" cy="3951288"/>
          </a:xfrm>
        </p:spPr>
        <p:txBody>
          <a:bodyPr>
            <a:normAutofit/>
          </a:bodyPr>
          <a:lstStyle/>
          <a:p>
            <a:pPr>
              <a:spcBef>
                <a:spcPts val="0"/>
              </a:spcBef>
              <a:buFont typeface="Wingdings" pitchFamily="2" charset="2"/>
              <a:buChar char="v"/>
            </a:pPr>
            <a:r>
              <a:rPr lang="en-US" sz="1400" dirty="0" smtClean="0">
                <a:solidFill>
                  <a:schemeClr val="accent2">
                    <a:lumMod val="50000"/>
                  </a:schemeClr>
                </a:solidFill>
                <a:latin typeface="Times New Roman" pitchFamily="18" charset="0"/>
                <a:cs typeface="Times New Roman" pitchFamily="18" charset="0"/>
              </a:rPr>
              <a:t>Defines a process for establishing historic districts, but does not designate any historic districts.  </a:t>
            </a:r>
          </a:p>
          <a:p>
            <a:pPr>
              <a:spcBef>
                <a:spcPts val="0"/>
              </a:spcBef>
              <a:buFont typeface="Wingdings" pitchFamily="2" charset="2"/>
              <a:buChar char="v"/>
            </a:pPr>
            <a:r>
              <a:rPr lang="en-US" sz="1400" dirty="0" smtClean="0">
                <a:solidFill>
                  <a:schemeClr val="accent2">
                    <a:lumMod val="50000"/>
                  </a:schemeClr>
                </a:solidFill>
                <a:latin typeface="Times New Roman" pitchFamily="18" charset="0"/>
                <a:cs typeface="Times New Roman" pitchFamily="18" charset="0"/>
              </a:rPr>
              <a:t>A historic property can not be designated a historic landmark without owner consent.  Changes to historic properties not designated as historic landmarks are not subject to Historic Preservation Committee review &amp; approval. </a:t>
            </a:r>
          </a:p>
          <a:p>
            <a:pPr>
              <a:spcBef>
                <a:spcPts val="0"/>
              </a:spcBef>
              <a:buFont typeface="Wingdings" pitchFamily="2" charset="2"/>
              <a:buChar char="v"/>
            </a:pPr>
            <a:r>
              <a:rPr lang="en-US" sz="1400" dirty="0" smtClean="0">
                <a:solidFill>
                  <a:schemeClr val="accent2">
                    <a:lumMod val="50000"/>
                  </a:schemeClr>
                </a:solidFill>
                <a:latin typeface="Times New Roman" pitchFamily="18" charset="0"/>
                <a:cs typeface="Times New Roman" pitchFamily="18" charset="0"/>
              </a:rPr>
              <a:t>Should a landmark fall into serious disrepair, the city’s only recourse identified in the ordinance is to demolish the historic resource.</a:t>
            </a:r>
          </a:p>
          <a:p>
            <a:pPr>
              <a:spcBef>
                <a:spcPts val="0"/>
              </a:spcBef>
              <a:buFont typeface="Wingdings" pitchFamily="2" charset="2"/>
              <a:buChar char="v"/>
            </a:pPr>
            <a:r>
              <a:rPr lang="en-US" sz="1400" dirty="0" smtClean="0">
                <a:solidFill>
                  <a:schemeClr val="accent2">
                    <a:lumMod val="50000"/>
                  </a:schemeClr>
                </a:solidFill>
                <a:latin typeface="Times New Roman" pitchFamily="18" charset="0"/>
                <a:cs typeface="Times New Roman" pitchFamily="18" charset="0"/>
              </a:rPr>
              <a:t>Penalties for failing to maintain a landmark are $200 per day, but the lack of clear definitions makes this subject to debate .  There is no requirement to restore or replicate a resource that has been altered, damaged, or destroyed.</a:t>
            </a:r>
          </a:p>
          <a:p>
            <a:endParaRPr lang="en-US" dirty="0"/>
          </a:p>
        </p:txBody>
      </p:sp>
      <p:sp>
        <p:nvSpPr>
          <p:cNvPr id="7" name="Text Placeholder 6"/>
          <p:cNvSpPr>
            <a:spLocks noGrp="1"/>
          </p:cNvSpPr>
          <p:nvPr>
            <p:ph type="body" sz="quarter" idx="3"/>
          </p:nvPr>
        </p:nvSpPr>
        <p:spPr>
          <a:xfrm>
            <a:off x="4648200" y="1066800"/>
            <a:ext cx="4041775" cy="639762"/>
          </a:xfrm>
        </p:spPr>
        <p:txBody>
          <a:bodyPr/>
          <a:lstStyle/>
          <a:p>
            <a:r>
              <a:rPr lang="en-US" dirty="0" smtClean="0">
                <a:latin typeface="Times New Roman" pitchFamily="18" charset="0"/>
                <a:cs typeface="Times New Roman" pitchFamily="18" charset="0"/>
              </a:rPr>
              <a:t>Menominee’s HP Ordinance</a:t>
            </a:r>
            <a:endParaRPr lang="en-US" dirty="0">
              <a:latin typeface="Times New Roman" pitchFamily="18" charset="0"/>
              <a:cs typeface="Times New Roman" pitchFamily="18" charset="0"/>
            </a:endParaRPr>
          </a:p>
        </p:txBody>
      </p:sp>
      <p:sp>
        <p:nvSpPr>
          <p:cNvPr id="8" name="Content Placeholder 7"/>
          <p:cNvSpPr>
            <a:spLocks noGrp="1"/>
          </p:cNvSpPr>
          <p:nvPr>
            <p:ph sz="quarter" idx="4"/>
          </p:nvPr>
        </p:nvSpPr>
        <p:spPr>
          <a:xfrm>
            <a:off x="4648200" y="1676400"/>
            <a:ext cx="4041775" cy="3951288"/>
          </a:xfrm>
        </p:spPr>
        <p:txBody>
          <a:bodyPr>
            <a:normAutofit lnSpcReduction="10000"/>
          </a:bodyPr>
          <a:lstStyle/>
          <a:p>
            <a:pPr>
              <a:lnSpc>
                <a:spcPct val="110000"/>
              </a:lnSpc>
              <a:spcBef>
                <a:spcPts val="0"/>
              </a:spcBef>
              <a:buFont typeface="Wingdings" pitchFamily="2" charset="2"/>
              <a:buChar char="v"/>
            </a:pPr>
            <a:r>
              <a:rPr lang="en-US" sz="1400" dirty="0">
                <a:solidFill>
                  <a:schemeClr val="accent1">
                    <a:lumMod val="50000"/>
                  </a:schemeClr>
                </a:solidFill>
                <a:latin typeface="Times New Roman" pitchFamily="18" charset="0"/>
                <a:cs typeface="Times New Roman" pitchFamily="18" charset="0"/>
              </a:rPr>
              <a:t>Defines a process for establishing historic districts </a:t>
            </a:r>
            <a:r>
              <a:rPr lang="en-US" sz="1400" dirty="0" smtClean="0">
                <a:solidFill>
                  <a:schemeClr val="accent1">
                    <a:lumMod val="50000"/>
                  </a:schemeClr>
                </a:solidFill>
                <a:latin typeface="Times New Roman" pitchFamily="18" charset="0"/>
                <a:cs typeface="Times New Roman" pitchFamily="18" charset="0"/>
              </a:rPr>
              <a:t>AND creates </a:t>
            </a:r>
            <a:r>
              <a:rPr lang="en-US" sz="1400" dirty="0">
                <a:solidFill>
                  <a:schemeClr val="accent1">
                    <a:lumMod val="50000"/>
                  </a:schemeClr>
                </a:solidFill>
                <a:latin typeface="Times New Roman" pitchFamily="18" charset="0"/>
                <a:cs typeface="Times New Roman" pitchFamily="18" charset="0"/>
              </a:rPr>
              <a:t>a historic district in </a:t>
            </a:r>
            <a:r>
              <a:rPr lang="en-US" sz="1400" dirty="0" smtClean="0">
                <a:solidFill>
                  <a:schemeClr val="accent1">
                    <a:lumMod val="50000"/>
                  </a:schemeClr>
                </a:solidFill>
                <a:latin typeface="Times New Roman" pitchFamily="18" charset="0"/>
                <a:cs typeface="Times New Roman" pitchFamily="18" charset="0"/>
              </a:rPr>
              <a:t>the downtown </a:t>
            </a:r>
            <a:r>
              <a:rPr lang="en-US" sz="1400" dirty="0">
                <a:solidFill>
                  <a:schemeClr val="accent1">
                    <a:lumMod val="50000"/>
                  </a:schemeClr>
                </a:solidFill>
                <a:latin typeface="Times New Roman" pitchFamily="18" charset="0"/>
                <a:cs typeface="Times New Roman" pitchFamily="18" charset="0"/>
              </a:rPr>
              <a:t>waterfront district consisting of four distinct sets of zoning overlay </a:t>
            </a:r>
            <a:r>
              <a:rPr lang="en-US" sz="1400" dirty="0" smtClean="0">
                <a:solidFill>
                  <a:schemeClr val="accent1">
                    <a:lumMod val="50000"/>
                  </a:schemeClr>
                </a:solidFill>
                <a:latin typeface="Times New Roman" pitchFamily="18" charset="0"/>
                <a:cs typeface="Times New Roman" pitchFamily="18" charset="0"/>
              </a:rPr>
              <a:t>boundaries.</a:t>
            </a:r>
          </a:p>
          <a:p>
            <a:pPr>
              <a:lnSpc>
                <a:spcPct val="110000"/>
              </a:lnSpc>
              <a:spcBef>
                <a:spcPts val="0"/>
              </a:spcBef>
              <a:buFont typeface="Wingdings" pitchFamily="2" charset="2"/>
              <a:buChar char="v"/>
            </a:pPr>
            <a:r>
              <a:rPr lang="en-US" sz="1400" dirty="0" smtClean="0">
                <a:solidFill>
                  <a:schemeClr val="accent1">
                    <a:lumMod val="50000"/>
                  </a:schemeClr>
                </a:solidFill>
                <a:latin typeface="Times New Roman" pitchFamily="18" charset="0"/>
                <a:cs typeface="Times New Roman" pitchFamily="18" charset="0"/>
              </a:rPr>
              <a:t>All properties within the historic district are automatically designated historic landmarks.  All changes to these properties require Historic District Commission review &amp; approval, regardless of owner consent.</a:t>
            </a:r>
          </a:p>
          <a:p>
            <a:pPr>
              <a:lnSpc>
                <a:spcPct val="110000"/>
              </a:lnSpc>
              <a:spcBef>
                <a:spcPts val="0"/>
              </a:spcBef>
              <a:buFont typeface="Wingdings" pitchFamily="2" charset="2"/>
              <a:buChar char="v"/>
            </a:pPr>
            <a:r>
              <a:rPr lang="en-US" sz="1400" dirty="0" smtClean="0">
                <a:solidFill>
                  <a:schemeClr val="accent1">
                    <a:lumMod val="50000"/>
                  </a:schemeClr>
                </a:solidFill>
                <a:latin typeface="Times New Roman" pitchFamily="18" charset="0"/>
                <a:cs typeface="Times New Roman" pitchFamily="18" charset="0"/>
              </a:rPr>
              <a:t>Should a landmark fall into serious disrepair, the city has several options to save the historic resource, including making repairs and/or acquiring the property.</a:t>
            </a:r>
          </a:p>
          <a:p>
            <a:pPr>
              <a:lnSpc>
                <a:spcPct val="110000"/>
              </a:lnSpc>
              <a:spcBef>
                <a:spcPts val="0"/>
              </a:spcBef>
              <a:buFont typeface="Wingdings" pitchFamily="2" charset="2"/>
              <a:buChar char="v"/>
            </a:pPr>
            <a:r>
              <a:rPr lang="en-US" sz="1400" dirty="0" smtClean="0">
                <a:solidFill>
                  <a:schemeClr val="accent1">
                    <a:lumMod val="50000"/>
                  </a:schemeClr>
                </a:solidFill>
                <a:latin typeface="Times New Roman" pitchFamily="18" charset="0"/>
                <a:cs typeface="Times New Roman" pitchFamily="18" charset="0"/>
              </a:rPr>
              <a:t>Penalties for failing to maintain a landmark include a one-time fine of $5,000 and violators may be ordered to restore or replicate a </a:t>
            </a:r>
            <a:r>
              <a:rPr lang="en-US" sz="1400" dirty="0">
                <a:solidFill>
                  <a:schemeClr val="accent1">
                    <a:lumMod val="50000"/>
                  </a:schemeClr>
                </a:solidFill>
                <a:latin typeface="Times New Roman" pitchFamily="18" charset="0"/>
                <a:cs typeface="Times New Roman" pitchFamily="18" charset="0"/>
              </a:rPr>
              <a:t>resource that is unlawfully constructed, added to, altered, repaired, moved, excavated, or </a:t>
            </a:r>
            <a:r>
              <a:rPr lang="en-US" sz="1400" dirty="0" smtClean="0">
                <a:solidFill>
                  <a:schemeClr val="accent1">
                    <a:lumMod val="50000"/>
                  </a:schemeClr>
                </a:solidFill>
                <a:latin typeface="Times New Roman" pitchFamily="18" charset="0"/>
                <a:cs typeface="Times New Roman" pitchFamily="18" charset="0"/>
              </a:rPr>
              <a:t>demolished.</a:t>
            </a:r>
            <a:endParaRPr lang="en-US" sz="1400" dirty="0">
              <a:solidFill>
                <a:schemeClr val="accent1">
                  <a:lumMod val="50000"/>
                </a:schemeClr>
              </a:solidFill>
              <a:latin typeface="Times New Roman" pitchFamily="18" charset="0"/>
              <a:cs typeface="Times New Roman" pitchFamily="18" charset="0"/>
            </a:endParaRPr>
          </a:p>
        </p:txBody>
      </p:sp>
      <p:sp>
        <p:nvSpPr>
          <p:cNvPr id="9" name="TextBox 8"/>
          <p:cNvSpPr txBox="1"/>
          <p:nvPr/>
        </p:nvSpPr>
        <p:spPr>
          <a:xfrm>
            <a:off x="319314" y="6425364"/>
            <a:ext cx="8839200" cy="430887"/>
          </a:xfrm>
          <a:prstGeom prst="rect">
            <a:avLst/>
          </a:prstGeom>
          <a:noFill/>
        </p:spPr>
        <p:txBody>
          <a:bodyPr wrap="square" rtlCol="0">
            <a:spAutoFit/>
          </a:bodyPr>
          <a:lstStyle/>
          <a:p>
            <a:r>
              <a:rPr lang="en-US" sz="1100" i="1" dirty="0" smtClean="0">
                <a:latin typeface="Times New Roman" pitchFamily="18" charset="0"/>
                <a:cs typeface="Times New Roman" pitchFamily="18" charset="0"/>
              </a:rPr>
              <a:t>Background – 1909 Marinette High School Football Team,  </a:t>
            </a:r>
          </a:p>
          <a:p>
            <a:r>
              <a:rPr lang="en-US" sz="1100" i="1" dirty="0">
                <a:latin typeface="Times New Roman" pitchFamily="18" charset="0"/>
                <a:cs typeface="Times New Roman" pitchFamily="18" charset="0"/>
              </a:rPr>
              <a:t>	</a:t>
            </a:r>
            <a:r>
              <a:rPr lang="en-US" sz="1100" i="1" dirty="0" smtClean="0">
                <a:latin typeface="Times New Roman" pitchFamily="18" charset="0"/>
                <a:cs typeface="Times New Roman" pitchFamily="18" charset="0"/>
              </a:rPr>
              <a:t>Marinette &amp; Menominee have the oldest interstate public high school football rivalry in the country, begun in 1894</a:t>
            </a:r>
            <a:endParaRPr lang="en-US" sz="1100" i="1" dirty="0">
              <a:latin typeface="Times New Roman" pitchFamily="18" charset="0"/>
              <a:cs typeface="Times New Roman" pitchFamily="18" charset="0"/>
            </a:endParaRPr>
          </a:p>
        </p:txBody>
      </p:sp>
      <p:sp>
        <p:nvSpPr>
          <p:cNvPr id="10" name="TextBox 9"/>
          <p:cNvSpPr txBox="1"/>
          <p:nvPr/>
        </p:nvSpPr>
        <p:spPr>
          <a:xfrm>
            <a:off x="7162800" y="6442594"/>
            <a:ext cx="1981200" cy="276999"/>
          </a:xfrm>
          <a:prstGeom prst="rect">
            <a:avLst/>
          </a:prstGeom>
          <a:noFill/>
        </p:spPr>
        <p:txBody>
          <a:bodyPr wrap="square" rtlCol="0">
            <a:spAutoFit/>
          </a:bodyPr>
          <a:lstStyle/>
          <a:p>
            <a:pPr algn="r"/>
            <a:r>
              <a:rPr lang="en-US" sz="1200" dirty="0" smtClean="0">
                <a:latin typeface="Times New Roman" pitchFamily="18" charset="0"/>
                <a:cs typeface="Times New Roman" pitchFamily="18" charset="0"/>
              </a:rPr>
              <a:t>Page 12</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3372907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l="-12000" r="-1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effectLst>
                  <a:outerShdw blurRad="38100" dist="38100" dir="2700000" algn="tl">
                    <a:srgbClr val="000000">
                      <a:alpha val="43137"/>
                    </a:srgbClr>
                  </a:outerShdw>
                </a:effectLst>
                <a:latin typeface="Times New Roman" pitchFamily="18" charset="0"/>
                <a:cs typeface="Times New Roman" pitchFamily="18" charset="0"/>
              </a:rPr>
              <a:t>A Brief History of Historic Preservation in Marinette</a:t>
            </a:r>
            <a:endParaRPr lang="en-US" dirty="0">
              <a:effectLst>
                <a:outerShdw blurRad="38100" dist="38100" dir="2700000" algn="tl">
                  <a:srgbClr val="000000">
                    <a:alpha val="43137"/>
                  </a:srgbClr>
                </a:outerShdw>
              </a:effectLst>
            </a:endParaRPr>
          </a:p>
        </p:txBody>
      </p:sp>
      <p:pic>
        <p:nvPicPr>
          <p:cNvPr id="6" name="Content Placeholder 5"/>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l="21356" t="16292" r="18680" b="20168"/>
          <a:stretch/>
        </p:blipFill>
        <p:spPr>
          <a:xfrm>
            <a:off x="4139334" y="5101537"/>
            <a:ext cx="1011382" cy="162098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 name="Content Placeholder 3"/>
          <p:cNvSpPr txBox="1">
            <a:spLocks/>
          </p:cNvSpPr>
          <p:nvPr/>
        </p:nvSpPr>
        <p:spPr>
          <a:xfrm>
            <a:off x="457200" y="1676400"/>
            <a:ext cx="4040188" cy="3951288"/>
          </a:xfrm>
          <a:prstGeom prst="rect">
            <a:avLst/>
          </a:prstGeom>
        </p:spPr>
        <p:txBody>
          <a:bodyPr vert="horz" lIns="91440" tIns="45720" rIns="91440" bIns="45720" rtlCol="0">
            <a:normAutofit fontScale="47500" lnSpcReduction="200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lnSpc>
                <a:spcPct val="120000"/>
              </a:lnSpc>
              <a:spcBef>
                <a:spcPts val="0"/>
              </a:spcBef>
              <a:buFont typeface="Arial" pitchFamily="34" charset="0"/>
              <a:buNone/>
            </a:pPr>
            <a:r>
              <a:rPr lang="en-US" sz="2500" dirty="0" smtClean="0">
                <a:latin typeface="Times New Roman" pitchFamily="18" charset="0"/>
                <a:cs typeface="Times New Roman" pitchFamily="18" charset="0"/>
              </a:rPr>
              <a:t>As the village of Marinette moved towards incorporation as a city (which it did in 1887), some citizens began calling for the preservation of some of Marinette’s pioneer structures.</a:t>
            </a:r>
          </a:p>
          <a:p>
            <a:pPr marL="0" indent="0">
              <a:lnSpc>
                <a:spcPct val="120000"/>
              </a:lnSpc>
              <a:spcBef>
                <a:spcPts val="0"/>
              </a:spcBef>
              <a:buFont typeface="Arial" pitchFamily="34" charset="0"/>
              <a:buNone/>
            </a:pPr>
            <a:endParaRPr lang="en-US" sz="2500" dirty="0" smtClean="0">
              <a:latin typeface="Times New Roman" pitchFamily="18" charset="0"/>
              <a:cs typeface="Times New Roman" pitchFamily="18" charset="0"/>
            </a:endParaRPr>
          </a:p>
          <a:p>
            <a:pPr marL="0" indent="0">
              <a:lnSpc>
                <a:spcPct val="120000"/>
              </a:lnSpc>
              <a:spcBef>
                <a:spcPts val="0"/>
              </a:spcBef>
              <a:buFont typeface="Arial" pitchFamily="34" charset="0"/>
              <a:buNone/>
            </a:pPr>
            <a:r>
              <a:rPr lang="en-US" sz="2500" i="1" dirty="0" smtClean="0">
                <a:latin typeface="Times New Roman" pitchFamily="18" charset="0"/>
                <a:cs typeface="Times New Roman" pitchFamily="18" charset="0"/>
              </a:rPr>
              <a:t>The family of Mr. Marvin James removed from their late residence the past week.  This was the first dwelling house erected in Marinette with a peaked shingled roof and has been occupied by Mr. James twenty-two years.  It is an old land mark and ought to be well cared for </a:t>
            </a:r>
            <a:r>
              <a:rPr lang="en-US" sz="2500" i="1" dirty="0" err="1" smtClean="0">
                <a:latin typeface="Times New Roman" pitchFamily="18" charset="0"/>
                <a:cs typeface="Times New Roman" pitchFamily="18" charset="0"/>
              </a:rPr>
              <a:t>for</a:t>
            </a:r>
            <a:r>
              <a:rPr lang="en-US" sz="2500" i="1" dirty="0" smtClean="0">
                <a:latin typeface="Times New Roman" pitchFamily="18" charset="0"/>
                <a:cs typeface="Times New Roman" pitchFamily="18" charset="0"/>
              </a:rPr>
              <a:t> old times’ sake. </a:t>
            </a:r>
            <a:r>
              <a:rPr lang="en-US" sz="2500" dirty="0" smtClean="0">
                <a:latin typeface="Times New Roman" pitchFamily="18" charset="0"/>
                <a:cs typeface="Times New Roman" pitchFamily="18" charset="0"/>
              </a:rPr>
              <a:t>- THE NORTH STAR (newspaper), May 4, 1883</a:t>
            </a:r>
          </a:p>
          <a:p>
            <a:pPr marL="0" indent="0">
              <a:lnSpc>
                <a:spcPct val="120000"/>
              </a:lnSpc>
              <a:spcBef>
                <a:spcPts val="0"/>
              </a:spcBef>
              <a:buFont typeface="Arial" pitchFamily="34" charset="0"/>
              <a:buNone/>
            </a:pPr>
            <a:endParaRPr lang="en-US" sz="2500" dirty="0" smtClean="0">
              <a:latin typeface="Times New Roman" pitchFamily="18" charset="0"/>
              <a:cs typeface="Times New Roman" pitchFamily="18" charset="0"/>
            </a:endParaRPr>
          </a:p>
          <a:p>
            <a:pPr marL="0" indent="0">
              <a:lnSpc>
                <a:spcPct val="120000"/>
              </a:lnSpc>
              <a:spcBef>
                <a:spcPts val="0"/>
              </a:spcBef>
              <a:buFont typeface="Arial" pitchFamily="34" charset="0"/>
              <a:buNone/>
            </a:pPr>
            <a:r>
              <a:rPr lang="en-US" sz="2500" dirty="0" smtClean="0">
                <a:latin typeface="Times New Roman" pitchFamily="18" charset="0"/>
                <a:cs typeface="Times New Roman" pitchFamily="18" charset="0"/>
              </a:rPr>
              <a:t>Marinette’s first City Directory was published in 1885 but, even then, house numbers were not assigned until 1887.  As a result, it is not easy to establish precisely where the James residence was, but one can say with reasonable certainty that the house has since been razed.  As the city began to replace pioneer buildings with more permanent structures, such editorial musings in the local papers appeared with increasing frequency.  Sometimes the sentiment was one of praise for local progress, but other times, as with the clipping above, there was a sense of nostalgia for the earlier days.</a:t>
            </a:r>
          </a:p>
          <a:p>
            <a:pPr marL="0" indent="0">
              <a:buFont typeface="Arial" pitchFamily="34" charset="0"/>
              <a:buNone/>
            </a:pPr>
            <a:endParaRPr lang="en-US" dirty="0"/>
          </a:p>
        </p:txBody>
      </p:sp>
      <p:sp>
        <p:nvSpPr>
          <p:cNvPr id="7" name="Content Placeholder 5"/>
          <p:cNvSpPr txBox="1">
            <a:spLocks/>
          </p:cNvSpPr>
          <p:nvPr/>
        </p:nvSpPr>
        <p:spPr>
          <a:xfrm>
            <a:off x="4645025" y="1697182"/>
            <a:ext cx="4041775" cy="3657600"/>
          </a:xfrm>
          <a:prstGeom prst="rect">
            <a:avLst/>
          </a:prstGeom>
        </p:spPr>
        <p:txBody>
          <a:bodyPr>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spcBef>
                <a:spcPts val="0"/>
              </a:spcBef>
              <a:buFont typeface="Arial" pitchFamily="34" charset="0"/>
              <a:buNone/>
            </a:pPr>
            <a:r>
              <a:rPr lang="en-US" sz="1300" i="1" dirty="0" smtClean="0">
                <a:latin typeface="Times New Roman" pitchFamily="18" charset="0"/>
                <a:cs typeface="Times New Roman" pitchFamily="18" charset="0"/>
              </a:rPr>
              <a:t>Queen Marinette’s House</a:t>
            </a:r>
          </a:p>
          <a:p>
            <a:pPr marL="0" indent="0">
              <a:lnSpc>
                <a:spcPct val="110000"/>
              </a:lnSpc>
              <a:spcBef>
                <a:spcPts val="0"/>
              </a:spcBef>
              <a:buFont typeface="Arial" pitchFamily="34" charset="0"/>
              <a:buNone/>
            </a:pPr>
            <a:endParaRPr lang="en-US" sz="1300" dirty="0">
              <a:latin typeface="Times New Roman" pitchFamily="18" charset="0"/>
              <a:cs typeface="Times New Roman" pitchFamily="18" charset="0"/>
            </a:endParaRPr>
          </a:p>
          <a:p>
            <a:pPr marL="0" indent="0">
              <a:lnSpc>
                <a:spcPct val="110000"/>
              </a:lnSpc>
              <a:spcBef>
                <a:spcPts val="0"/>
              </a:spcBef>
              <a:buFont typeface="Arial" pitchFamily="34" charset="0"/>
              <a:buNone/>
            </a:pPr>
            <a:r>
              <a:rPr lang="en-US" sz="1300" dirty="0" smtClean="0">
                <a:latin typeface="Times New Roman" pitchFamily="18" charset="0"/>
                <a:cs typeface="Times New Roman" pitchFamily="18" charset="0"/>
              </a:rPr>
              <a:t>In addition to the trading post, Queen Marinette had a house, reported to have been built of the first lumber sawed on the Menominee River, erected about 1832 on what would later become Riverside Avenue.  Beginning in the 1880s, this region between Hall Avenue and the Menominee River (west of the downtown) became the site of some of the more fashionable residences in Marinette.  </a:t>
            </a:r>
          </a:p>
          <a:p>
            <a:pPr marL="0" indent="0">
              <a:lnSpc>
                <a:spcPct val="110000"/>
              </a:lnSpc>
              <a:spcBef>
                <a:spcPts val="0"/>
              </a:spcBef>
              <a:buFont typeface="Arial" pitchFamily="34" charset="0"/>
              <a:buNone/>
            </a:pPr>
            <a:endParaRPr lang="en-US" sz="1300" dirty="0" smtClean="0">
              <a:latin typeface="Times New Roman" pitchFamily="18" charset="0"/>
              <a:cs typeface="Times New Roman" pitchFamily="18" charset="0"/>
            </a:endParaRPr>
          </a:p>
          <a:p>
            <a:pPr marL="0" indent="0">
              <a:lnSpc>
                <a:spcPct val="110000"/>
              </a:lnSpc>
              <a:spcBef>
                <a:spcPts val="0"/>
              </a:spcBef>
              <a:buFont typeface="Arial" pitchFamily="34" charset="0"/>
              <a:buNone/>
            </a:pPr>
            <a:r>
              <a:rPr lang="en-US" sz="1300" dirty="0" smtClean="0">
                <a:latin typeface="Times New Roman" pitchFamily="18" charset="0"/>
                <a:cs typeface="Times New Roman" pitchFamily="18" charset="0"/>
              </a:rPr>
              <a:t>Queen Marinette’s house was, even in the 1890s, undoubtedly of some historic significance to the city which bore her name.  Nonetheless, the house was razed to make way for Fred Carney Jr.’s new Queen Anne cottage, built around 1895.  Fred Carney Jr. was the son of a local “lumber baron”.   Given that residences on this street had become quite fashionable, Queen Marinette’s house did not fit with the notions of progress at that time.</a:t>
            </a:r>
          </a:p>
          <a:p>
            <a:pPr marL="0" indent="0">
              <a:buFont typeface="Arial" pitchFamily="34" charset="0"/>
              <a:buNone/>
            </a:pPr>
            <a:endParaRPr lang="en-US" dirty="0"/>
          </a:p>
        </p:txBody>
      </p:sp>
      <p:sp>
        <p:nvSpPr>
          <p:cNvPr id="8" name="TextBox 7"/>
          <p:cNvSpPr txBox="1"/>
          <p:nvPr/>
        </p:nvSpPr>
        <p:spPr>
          <a:xfrm>
            <a:off x="-13855" y="6442594"/>
            <a:ext cx="8839200" cy="261610"/>
          </a:xfrm>
          <a:prstGeom prst="rect">
            <a:avLst/>
          </a:prstGeom>
          <a:noFill/>
        </p:spPr>
        <p:txBody>
          <a:bodyPr wrap="square" rtlCol="0">
            <a:spAutoFit/>
          </a:bodyPr>
          <a:lstStyle/>
          <a:p>
            <a:pPr algn="r"/>
            <a:r>
              <a:rPr lang="en-US" sz="1100" i="1" dirty="0" smtClean="0">
                <a:latin typeface="Times New Roman" pitchFamily="18" charset="0"/>
                <a:cs typeface="Times New Roman" pitchFamily="18" charset="0"/>
              </a:rPr>
              <a:t>Background – Queen Marinette and her house, built 1832</a:t>
            </a:r>
            <a:endParaRPr lang="en-US" sz="1100" i="1" dirty="0">
              <a:latin typeface="Times New Roman" pitchFamily="18" charset="0"/>
              <a:cs typeface="Times New Roman" pitchFamily="18" charset="0"/>
            </a:endParaRPr>
          </a:p>
        </p:txBody>
      </p:sp>
      <p:sp>
        <p:nvSpPr>
          <p:cNvPr id="9" name="TextBox 8"/>
          <p:cNvSpPr txBox="1"/>
          <p:nvPr/>
        </p:nvSpPr>
        <p:spPr>
          <a:xfrm>
            <a:off x="152400" y="6428923"/>
            <a:ext cx="1981200" cy="276999"/>
          </a:xfrm>
          <a:prstGeom prst="rect">
            <a:avLst/>
          </a:prstGeom>
          <a:noFill/>
        </p:spPr>
        <p:txBody>
          <a:bodyPr wrap="square" rtlCol="0">
            <a:spAutoFit/>
          </a:bodyPr>
          <a:lstStyle/>
          <a:p>
            <a:r>
              <a:rPr lang="en-US" sz="1200" dirty="0" smtClean="0">
                <a:latin typeface="Times New Roman" pitchFamily="18" charset="0"/>
                <a:cs typeface="Times New Roman" pitchFamily="18" charset="0"/>
              </a:rPr>
              <a:t>Page </a:t>
            </a:r>
            <a:r>
              <a:rPr lang="en-US" sz="1200" dirty="0" smtClean="0">
                <a:latin typeface="Times New Roman" pitchFamily="18" charset="0"/>
                <a:cs typeface="Times New Roman" pitchFamily="18" charset="0"/>
              </a:rPr>
              <a:t>13</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26378689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24400" y="380995"/>
            <a:ext cx="1952244" cy="2761185"/>
          </a:xfrm>
          <a:prstGeom prst="rect">
            <a:avLst/>
          </a:prstGeom>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pic>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l="11554" t="7841" r="32379" b="18998"/>
          <a:stretch/>
        </p:blipFill>
        <p:spPr>
          <a:xfrm>
            <a:off x="2971800" y="3602182"/>
            <a:ext cx="1293971" cy="2380253"/>
          </a:xfrm>
          <a:prstGeom prst="rect">
            <a:avLst/>
          </a:prstGeom>
          <a:ln>
            <a:noFill/>
          </a:ln>
          <a:effectLst>
            <a:glow rad="127000">
              <a:schemeClr val="accent1">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pic>
      <p:sp>
        <p:nvSpPr>
          <p:cNvPr id="7" name="Content Placeholder 6"/>
          <p:cNvSpPr>
            <a:spLocks noGrp="1"/>
          </p:cNvSpPr>
          <p:nvPr>
            <p:ph sz="half" idx="2"/>
          </p:nvPr>
        </p:nvSpPr>
        <p:spPr>
          <a:xfrm>
            <a:off x="472267" y="685800"/>
            <a:ext cx="4040188" cy="3048000"/>
          </a:xfrm>
        </p:spPr>
        <p:txBody>
          <a:bodyPr>
            <a:normAutofit fontScale="92500"/>
          </a:bodyPr>
          <a:lstStyle/>
          <a:p>
            <a:pPr marL="0" indent="0">
              <a:spcBef>
                <a:spcPts val="0"/>
              </a:spcBef>
              <a:buNone/>
            </a:pPr>
            <a:r>
              <a:rPr lang="en-US" sz="1300" i="1" dirty="0">
                <a:latin typeface="Times New Roman" pitchFamily="18" charset="0"/>
                <a:cs typeface="Times New Roman" pitchFamily="18" charset="0"/>
              </a:rPr>
              <a:t>Senator Isaac Stephenson’s House</a:t>
            </a:r>
          </a:p>
          <a:p>
            <a:pPr marL="0" indent="0">
              <a:spcBef>
                <a:spcPts val="0"/>
              </a:spcBef>
              <a:buNone/>
            </a:pPr>
            <a:endParaRPr lang="en-US" sz="1300" dirty="0">
              <a:latin typeface="Times New Roman" pitchFamily="18" charset="0"/>
              <a:cs typeface="Times New Roman" pitchFamily="18" charset="0"/>
            </a:endParaRPr>
          </a:p>
          <a:p>
            <a:pPr marL="0" indent="0">
              <a:spcBef>
                <a:spcPts val="0"/>
              </a:spcBef>
              <a:buNone/>
            </a:pPr>
            <a:r>
              <a:rPr lang="en-US" sz="1300" dirty="0">
                <a:latin typeface="Times New Roman" pitchFamily="18" charset="0"/>
                <a:cs typeface="Times New Roman" pitchFamily="18" charset="0"/>
              </a:rPr>
              <a:t>Queen Marinette’s local fame is rivaled only by Isaac Stephenson, a local lumber baron who was also a U.S. Congressman between 1883 and 1889 and a U.S. Senator between 1907 and 1915.  As one of Marinette’s first </a:t>
            </a:r>
            <a:r>
              <a:rPr lang="en-US" sz="1300" dirty="0" smtClean="0">
                <a:latin typeface="Times New Roman" pitchFamily="18" charset="0"/>
                <a:cs typeface="Times New Roman" pitchFamily="18" charset="0"/>
              </a:rPr>
              <a:t>millionaires, </a:t>
            </a:r>
            <a:r>
              <a:rPr lang="en-US" sz="1300" dirty="0">
                <a:latin typeface="Times New Roman" pitchFamily="18" charset="0"/>
                <a:cs typeface="Times New Roman" pitchFamily="18" charset="0"/>
              </a:rPr>
              <a:t>Isaac Stephenson’s name is still with us throughout the area, including the Stephenson National Bank, Stephenson Island (a public park and former site of a Stephenson lumber mill), the Stephenson Public Library (in Marinette), and the town of Stephenson, Michigan, a little over 20 miles to the north.  Construction of his Main Street (Riverside Avenue) mansion began in 1882.  The mansion was razed in 1920, only two years after his death. </a:t>
            </a:r>
            <a:r>
              <a:rPr lang="en-US" sz="1300" dirty="0" smtClean="0">
                <a:latin typeface="Times New Roman" pitchFamily="18" charset="0"/>
                <a:cs typeface="Times New Roman" pitchFamily="18" charset="0"/>
              </a:rPr>
              <a:t> No </a:t>
            </a:r>
            <a:r>
              <a:rPr lang="en-US" sz="1300" dirty="0">
                <a:latin typeface="Times New Roman" pitchFamily="18" charset="0"/>
                <a:cs typeface="Times New Roman" pitchFamily="18" charset="0"/>
              </a:rPr>
              <a:t>effort appears to have been made to preserve the edifice, despite the abundance of financial resources (and descendants) to do so.</a:t>
            </a:r>
          </a:p>
          <a:p>
            <a:pPr marL="0" indent="0">
              <a:buNone/>
            </a:pPr>
            <a:endParaRPr lang="en-US" dirty="0"/>
          </a:p>
        </p:txBody>
      </p:sp>
      <p:sp>
        <p:nvSpPr>
          <p:cNvPr id="8" name="Content Placeholder 7"/>
          <p:cNvSpPr>
            <a:spLocks noGrp="1"/>
          </p:cNvSpPr>
          <p:nvPr>
            <p:ph sz="quarter" idx="4"/>
          </p:nvPr>
        </p:nvSpPr>
        <p:spPr>
          <a:xfrm>
            <a:off x="4648200" y="3106415"/>
            <a:ext cx="4041775" cy="3405505"/>
          </a:xfrm>
        </p:spPr>
        <p:txBody>
          <a:bodyPr>
            <a:normAutofit fontScale="40000" lnSpcReduction="20000"/>
          </a:bodyPr>
          <a:lstStyle/>
          <a:p>
            <a:pPr marL="0" indent="0">
              <a:lnSpc>
                <a:spcPct val="120000"/>
              </a:lnSpc>
              <a:spcBef>
                <a:spcPts val="0"/>
              </a:spcBef>
              <a:buNone/>
            </a:pPr>
            <a:r>
              <a:rPr lang="en-US" sz="3000" i="1" dirty="0">
                <a:latin typeface="Times New Roman" pitchFamily="18" charset="0"/>
                <a:cs typeface="Times New Roman" pitchFamily="18" charset="0"/>
              </a:rPr>
              <a:t>Mayor J. A. </a:t>
            </a:r>
            <a:r>
              <a:rPr lang="en-US" sz="3000" i="1" dirty="0" err="1">
                <a:latin typeface="Times New Roman" pitchFamily="18" charset="0"/>
                <a:cs typeface="Times New Roman" pitchFamily="18" charset="0"/>
              </a:rPr>
              <a:t>VanCleve’s</a:t>
            </a:r>
            <a:r>
              <a:rPr lang="en-US" sz="3000" i="1" dirty="0">
                <a:latin typeface="Times New Roman" pitchFamily="18" charset="0"/>
                <a:cs typeface="Times New Roman" pitchFamily="18" charset="0"/>
              </a:rPr>
              <a:t> House</a:t>
            </a:r>
          </a:p>
          <a:p>
            <a:pPr marL="0" indent="0">
              <a:lnSpc>
                <a:spcPct val="120000"/>
              </a:lnSpc>
              <a:spcBef>
                <a:spcPts val="0"/>
              </a:spcBef>
              <a:buNone/>
            </a:pPr>
            <a:endParaRPr lang="en-US" sz="3000" dirty="0">
              <a:latin typeface="Times New Roman" pitchFamily="18" charset="0"/>
              <a:cs typeface="Times New Roman" pitchFamily="18" charset="0"/>
            </a:endParaRPr>
          </a:p>
          <a:p>
            <a:pPr marL="0" indent="0">
              <a:lnSpc>
                <a:spcPct val="120000"/>
              </a:lnSpc>
              <a:spcBef>
                <a:spcPts val="0"/>
              </a:spcBef>
              <a:buNone/>
            </a:pPr>
            <a:r>
              <a:rPr lang="en-US" sz="3000" dirty="0" smtClean="0">
                <a:latin typeface="Times New Roman" pitchFamily="18" charset="0"/>
                <a:cs typeface="Times New Roman" pitchFamily="18" charset="0"/>
              </a:rPr>
              <a:t>In </a:t>
            </a:r>
            <a:r>
              <a:rPr lang="en-US" sz="3000" dirty="0">
                <a:latin typeface="Times New Roman" pitchFamily="18" charset="0"/>
                <a:cs typeface="Times New Roman" pitchFamily="18" charset="0"/>
              </a:rPr>
              <a:t>1936 the </a:t>
            </a:r>
            <a:r>
              <a:rPr lang="en-US" sz="3000" dirty="0" err="1">
                <a:latin typeface="Times New Roman" pitchFamily="18" charset="0"/>
                <a:cs typeface="Times New Roman" pitchFamily="18" charset="0"/>
              </a:rPr>
              <a:t>Barkhausen</a:t>
            </a:r>
            <a:r>
              <a:rPr lang="en-US" sz="3000" dirty="0">
                <a:latin typeface="Times New Roman" pitchFamily="18" charset="0"/>
                <a:cs typeface="Times New Roman" pitchFamily="18" charset="0"/>
              </a:rPr>
              <a:t> Oil Company of Green Bay applied for a permit to build a gasoline station on the northeast corner of Hall Avenue and State Street where stood the residence of J. A. Van Cleve (Marinette’s first mayor, and its </a:t>
            </a:r>
            <a:r>
              <a:rPr lang="en-US" sz="3000" dirty="0" smtClean="0">
                <a:latin typeface="Times New Roman" pitchFamily="18" charset="0"/>
                <a:cs typeface="Times New Roman" pitchFamily="18" charset="0"/>
              </a:rPr>
              <a:t>fourth</a:t>
            </a:r>
            <a:r>
              <a:rPr lang="en-US" sz="3000" dirty="0">
                <a:latin typeface="Times New Roman" pitchFamily="18" charset="0"/>
                <a:cs typeface="Times New Roman" pitchFamily="18" charset="0"/>
              </a:rPr>
              <a:t>)</a:t>
            </a:r>
            <a:r>
              <a:rPr lang="en-US" sz="3000" dirty="0" smtClean="0">
                <a:latin typeface="Times New Roman" pitchFamily="18" charset="0"/>
                <a:cs typeface="Times New Roman" pitchFamily="18" charset="0"/>
              </a:rPr>
              <a:t>.  </a:t>
            </a:r>
            <a:r>
              <a:rPr lang="en-US" sz="3000" dirty="0">
                <a:latin typeface="Times New Roman" pitchFamily="18" charset="0"/>
                <a:cs typeface="Times New Roman" pitchFamily="18" charset="0"/>
              </a:rPr>
              <a:t>Neighbors on the prestigious State Street opposed the intrusion of business on their neighborhood and turned to the city to block this development.  A special council committee was formed to study the matter and found that there were no legal barriers to prevent </a:t>
            </a:r>
            <a:r>
              <a:rPr lang="en-US" sz="3000" dirty="0" err="1">
                <a:latin typeface="Times New Roman" pitchFamily="18" charset="0"/>
                <a:cs typeface="Times New Roman" pitchFamily="18" charset="0"/>
              </a:rPr>
              <a:t>Barkhausen</a:t>
            </a:r>
            <a:r>
              <a:rPr lang="en-US" sz="3000" dirty="0">
                <a:latin typeface="Times New Roman" pitchFamily="18" charset="0"/>
                <a:cs typeface="Times New Roman" pitchFamily="18" charset="0"/>
              </a:rPr>
              <a:t> Oil from building a gas station on the property, and </a:t>
            </a:r>
            <a:r>
              <a:rPr lang="en-US" sz="3000" dirty="0" smtClean="0">
                <a:latin typeface="Times New Roman" pitchFamily="18" charset="0"/>
                <a:cs typeface="Times New Roman" pitchFamily="18" charset="0"/>
              </a:rPr>
              <a:t>so the house was razed, the gas station was </a:t>
            </a:r>
            <a:r>
              <a:rPr lang="en-US" sz="3000" dirty="0">
                <a:latin typeface="Times New Roman" pitchFamily="18" charset="0"/>
                <a:cs typeface="Times New Roman" pitchFamily="18" charset="0"/>
              </a:rPr>
              <a:t>built and, to this day, an automotive service center occupies the lot.  In the wake of the construction of the </a:t>
            </a:r>
            <a:r>
              <a:rPr lang="en-US" sz="3000" dirty="0" err="1">
                <a:latin typeface="Times New Roman" pitchFamily="18" charset="0"/>
                <a:cs typeface="Times New Roman" pitchFamily="18" charset="0"/>
              </a:rPr>
              <a:t>Barkhausen</a:t>
            </a:r>
            <a:r>
              <a:rPr lang="en-US" sz="3000" dirty="0">
                <a:latin typeface="Times New Roman" pitchFamily="18" charset="0"/>
                <a:cs typeface="Times New Roman" pitchFamily="18" charset="0"/>
              </a:rPr>
              <a:t> Oil Company gasoline station, Marinette’s first zoning ordinance was adopted.  This is noteworthy as historic preservation ordinances are a form of land use regulation and would not be possible without zoning ordinances.</a:t>
            </a:r>
          </a:p>
          <a:p>
            <a:pPr marL="0" indent="0">
              <a:buNone/>
            </a:pPr>
            <a:endParaRPr lang="en-US"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4267200"/>
            <a:ext cx="2620963" cy="2255837"/>
          </a:xfrm>
          <a:prstGeom prst="rect">
            <a:avLst/>
          </a:prstGeom>
          <a:ln/>
          <a:effectLst/>
        </p:spPr>
        <p:style>
          <a:lnRef idx="2">
            <a:schemeClr val="dk1"/>
          </a:lnRef>
          <a:fillRef idx="1">
            <a:schemeClr val="lt1"/>
          </a:fillRef>
          <a:effectRef idx="0">
            <a:schemeClr val="dk1"/>
          </a:effectRef>
          <a:fontRef idx="minor">
            <a:schemeClr val="dk1"/>
          </a:fontRef>
        </p:style>
      </p:pic>
      <p:pic>
        <p:nvPicPr>
          <p:cNvPr id="10" name="Picture 9"/>
          <p:cNvPicPr/>
          <p:nvPr/>
        </p:nvPicPr>
        <p:blipFill rotWithShape="1">
          <a:blip r:embed="rId5" cstate="print">
            <a:extLst>
              <a:ext uri="{28A0092B-C50C-407E-A947-70E740481C1C}">
                <a14:useLocalDpi xmlns:a14="http://schemas.microsoft.com/office/drawing/2010/main" val="0"/>
              </a:ext>
            </a:extLst>
          </a:blip>
          <a:srcRect l="14102" t="10262" r="24199" b="11915"/>
          <a:stretch/>
        </p:blipFill>
        <p:spPr bwMode="auto">
          <a:xfrm>
            <a:off x="6096000" y="1066795"/>
            <a:ext cx="2286000" cy="1582420"/>
          </a:xfrm>
          <a:prstGeom prst="rect">
            <a:avLst/>
          </a:prstGeom>
          <a:ln/>
          <a:extLst>
            <a:ext uri="{53640926-AAD7-44D8-BBD7-CCE9431645EC}">
              <a14:shadowObscured xmlns:a14="http://schemas.microsoft.com/office/drawing/2010/main"/>
            </a:ext>
          </a:extLst>
        </p:spPr>
        <p:style>
          <a:lnRef idx="2">
            <a:schemeClr val="dk1"/>
          </a:lnRef>
          <a:fillRef idx="1">
            <a:schemeClr val="lt1"/>
          </a:fillRef>
          <a:effectRef idx="0">
            <a:schemeClr val="dk1"/>
          </a:effectRef>
          <a:fontRef idx="minor">
            <a:schemeClr val="dk1"/>
          </a:fontRef>
        </p:style>
      </p:pic>
      <p:sp>
        <p:nvSpPr>
          <p:cNvPr id="9" name="TextBox 8"/>
          <p:cNvSpPr txBox="1"/>
          <p:nvPr/>
        </p:nvSpPr>
        <p:spPr>
          <a:xfrm>
            <a:off x="7162800" y="6442594"/>
            <a:ext cx="1981200" cy="276999"/>
          </a:xfrm>
          <a:prstGeom prst="rect">
            <a:avLst/>
          </a:prstGeom>
          <a:noFill/>
        </p:spPr>
        <p:txBody>
          <a:bodyPr wrap="square" rtlCol="0">
            <a:spAutoFit/>
          </a:bodyPr>
          <a:lstStyle/>
          <a:p>
            <a:pPr algn="r"/>
            <a:r>
              <a:rPr lang="en-US" sz="1200" dirty="0" smtClean="0">
                <a:latin typeface="Times New Roman" pitchFamily="18" charset="0"/>
                <a:cs typeface="Times New Roman" pitchFamily="18" charset="0"/>
              </a:rPr>
              <a:t>Page 14</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18716692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cstate="print">
            <a:extLst>
              <a:ext uri="{BEBA8EAE-BF5A-486C-A8C5-ECC9F3942E4B}">
                <a14:imgProps xmlns:a14="http://schemas.microsoft.com/office/drawing/2010/main">
                  <a14:imgLayer r:embed="rId3">
                    <a14:imgEffect>
                      <a14:artisticCrisscrossEtching trans="50000" pressure="0"/>
                    </a14:imgEffect>
                  </a14:imgLayer>
                </a14:imgProps>
              </a:ext>
              <a:ext uri="{28A0092B-C50C-407E-A947-70E740481C1C}">
                <a14:useLocalDpi xmlns:a14="http://schemas.microsoft.com/office/drawing/2010/main" val="0"/>
              </a:ext>
            </a:extLst>
          </a:blip>
          <a:srcRect l="19662" r="17474" b="23636"/>
          <a:stretch/>
        </p:blipFill>
        <p:spPr>
          <a:xfrm>
            <a:off x="4516580" y="34636"/>
            <a:ext cx="2018990" cy="3318164"/>
          </a:xfrm>
          <a:prstGeom prst="rect">
            <a:avLst/>
          </a:prstGeom>
          <a:effectLst>
            <a:softEdge rad="127000"/>
          </a:effectLst>
        </p:spPr>
        <p:style>
          <a:lnRef idx="0">
            <a:scrgbClr r="0" g="0" b="0"/>
          </a:lnRef>
          <a:fillRef idx="1001">
            <a:schemeClr val="lt1"/>
          </a:fillRef>
          <a:effectRef idx="0">
            <a:scrgbClr r="0" g="0" b="0"/>
          </a:effectRef>
          <a:fontRef idx="major"/>
        </p:style>
      </p:pic>
      <p:sp>
        <p:nvSpPr>
          <p:cNvPr id="4" name="Content Placeholder 3"/>
          <p:cNvSpPr>
            <a:spLocks noGrp="1"/>
          </p:cNvSpPr>
          <p:nvPr>
            <p:ph sz="half" idx="2"/>
          </p:nvPr>
        </p:nvSpPr>
        <p:spPr>
          <a:xfrm>
            <a:off x="244185" y="171882"/>
            <a:ext cx="4343400" cy="4419600"/>
          </a:xfrm>
        </p:spPr>
        <p:txBody>
          <a:bodyPr>
            <a:noAutofit/>
          </a:bodyPr>
          <a:lstStyle/>
          <a:p>
            <a:pPr marL="0" indent="0">
              <a:spcBef>
                <a:spcPts val="0"/>
              </a:spcBef>
              <a:buNone/>
            </a:pPr>
            <a:r>
              <a:rPr lang="en-US" sz="1200" i="1" dirty="0">
                <a:latin typeface="Times New Roman" pitchFamily="18" charset="0"/>
                <a:cs typeface="Times New Roman" pitchFamily="18" charset="0"/>
              </a:rPr>
              <a:t>A. C. </a:t>
            </a:r>
            <a:r>
              <a:rPr lang="en-US" sz="1200" i="1" dirty="0" err="1">
                <a:latin typeface="Times New Roman" pitchFamily="18" charset="0"/>
                <a:cs typeface="Times New Roman" pitchFamily="18" charset="0"/>
              </a:rPr>
              <a:t>Merryman</a:t>
            </a:r>
            <a:r>
              <a:rPr lang="en-US" sz="1200" i="1" dirty="0">
                <a:latin typeface="Times New Roman" pitchFamily="18" charset="0"/>
                <a:cs typeface="Times New Roman" pitchFamily="18" charset="0"/>
              </a:rPr>
              <a:t> Mansion</a:t>
            </a:r>
          </a:p>
          <a:p>
            <a:pPr marL="0" indent="0">
              <a:spcBef>
                <a:spcPts val="0"/>
              </a:spcBef>
              <a:buNone/>
            </a:pPr>
            <a:endParaRPr lang="en-US" sz="1200" dirty="0">
              <a:latin typeface="Times New Roman" pitchFamily="18" charset="0"/>
              <a:cs typeface="Times New Roman" pitchFamily="18" charset="0"/>
            </a:endParaRPr>
          </a:p>
          <a:p>
            <a:pPr marL="0" indent="0">
              <a:spcBef>
                <a:spcPts val="0"/>
              </a:spcBef>
              <a:buNone/>
            </a:pPr>
            <a:r>
              <a:rPr lang="en-US" sz="1200" dirty="0" smtClean="0">
                <a:latin typeface="Times New Roman" pitchFamily="18" charset="0"/>
                <a:cs typeface="Times New Roman" pitchFamily="18" charset="0"/>
              </a:rPr>
              <a:t>Lumber baron A</a:t>
            </a:r>
            <a:r>
              <a:rPr lang="en-US" sz="1200" dirty="0">
                <a:latin typeface="Times New Roman" pitchFamily="18" charset="0"/>
                <a:cs typeface="Times New Roman" pitchFamily="18" charset="0"/>
              </a:rPr>
              <a:t>. C. </a:t>
            </a:r>
            <a:r>
              <a:rPr lang="en-US" sz="1200" dirty="0" err="1" smtClean="0">
                <a:latin typeface="Times New Roman" pitchFamily="18" charset="0"/>
                <a:cs typeface="Times New Roman" pitchFamily="18" charset="0"/>
              </a:rPr>
              <a:t>Merryman’s</a:t>
            </a:r>
            <a:r>
              <a:rPr lang="en-US" sz="1200" dirty="0" smtClean="0">
                <a:latin typeface="Times New Roman" pitchFamily="18" charset="0"/>
                <a:cs typeface="Times New Roman" pitchFamily="18" charset="0"/>
              </a:rPr>
              <a:t> mansion is </a:t>
            </a:r>
            <a:r>
              <a:rPr lang="en-US" sz="1200" dirty="0">
                <a:latin typeface="Times New Roman" pitchFamily="18" charset="0"/>
                <a:cs typeface="Times New Roman" pitchFamily="18" charset="0"/>
              </a:rPr>
              <a:t>somewhat notable in the history of preservation of Marinette, if for nothing else than the mention of </a:t>
            </a:r>
            <a:r>
              <a:rPr lang="en-US" sz="1200" dirty="0" smtClean="0">
                <a:latin typeface="Times New Roman" pitchFamily="18" charset="0"/>
                <a:cs typeface="Times New Roman" pitchFamily="18" charset="0"/>
              </a:rPr>
              <a:t>the details </a:t>
            </a:r>
            <a:r>
              <a:rPr lang="en-US" sz="1200" dirty="0">
                <a:latin typeface="Times New Roman" pitchFamily="18" charset="0"/>
                <a:cs typeface="Times New Roman" pitchFamily="18" charset="0"/>
              </a:rPr>
              <a:t>surrounding its demolition.  The Queen Anne mansion was built of stone in 1886 on a large Main Street (Riverside Avenue) estate.  In addition to the carriage house, the estate, which was a full two blocks in depth, included a large pond, complete with bridge, and a horse racing track.  The estate was purchased in the 1940s, razed, and, in its place, thirty-four lots for new homes were laid out.  The author of Marinette’s Centennial Program spoke with the developer and a brief recounting of that discussion appears in the </a:t>
            </a:r>
            <a:r>
              <a:rPr lang="en-US" sz="1200" dirty="0" smtClean="0">
                <a:latin typeface="Times New Roman" pitchFamily="18" charset="0"/>
                <a:cs typeface="Times New Roman" pitchFamily="18" charset="0"/>
              </a:rPr>
              <a:t>1987 Marinette Centennial Program:  </a:t>
            </a:r>
            <a:endParaRPr lang="en-US" sz="1200" dirty="0">
              <a:latin typeface="Times New Roman" pitchFamily="18" charset="0"/>
              <a:cs typeface="Times New Roman" pitchFamily="18" charset="0"/>
            </a:endParaRPr>
          </a:p>
          <a:p>
            <a:pPr marL="0" indent="0">
              <a:spcBef>
                <a:spcPts val="0"/>
              </a:spcBef>
              <a:buNone/>
            </a:pPr>
            <a:endParaRPr lang="en-US" sz="1200" dirty="0">
              <a:latin typeface="Times New Roman" pitchFamily="18" charset="0"/>
              <a:cs typeface="Times New Roman" pitchFamily="18" charset="0"/>
            </a:endParaRPr>
          </a:p>
          <a:p>
            <a:pPr marL="0" indent="0">
              <a:spcBef>
                <a:spcPts val="0"/>
              </a:spcBef>
              <a:buNone/>
            </a:pPr>
            <a:r>
              <a:rPr lang="en-US" sz="1200" i="1" dirty="0">
                <a:latin typeface="Times New Roman" pitchFamily="18" charset="0"/>
                <a:cs typeface="Times New Roman" pitchFamily="18" charset="0"/>
              </a:rPr>
              <a:t>He </a:t>
            </a:r>
            <a:r>
              <a:rPr lang="en-US" sz="1200" dirty="0">
                <a:latin typeface="Times New Roman" pitchFamily="18" charset="0"/>
                <a:cs typeface="Times New Roman" pitchFamily="18" charset="0"/>
              </a:rPr>
              <a:t>[the developer] </a:t>
            </a:r>
            <a:r>
              <a:rPr lang="en-US" sz="1200" i="1" dirty="0">
                <a:latin typeface="Times New Roman" pitchFamily="18" charset="0"/>
                <a:cs typeface="Times New Roman" pitchFamily="18" charset="0"/>
              </a:rPr>
              <a:t>told the writer </a:t>
            </a:r>
            <a:r>
              <a:rPr lang="en-US" sz="1200" dirty="0">
                <a:latin typeface="Times New Roman" pitchFamily="18" charset="0"/>
                <a:cs typeface="Times New Roman" pitchFamily="18" charset="0"/>
              </a:rPr>
              <a:t>[Howard L. </a:t>
            </a:r>
            <a:r>
              <a:rPr lang="en-US" sz="1200" dirty="0" err="1">
                <a:latin typeface="Times New Roman" pitchFamily="18" charset="0"/>
                <a:cs typeface="Times New Roman" pitchFamily="18" charset="0"/>
              </a:rPr>
              <a:t>Emich</a:t>
            </a:r>
            <a:r>
              <a:rPr lang="en-US" sz="1200" dirty="0">
                <a:latin typeface="Times New Roman" pitchFamily="18" charset="0"/>
                <a:cs typeface="Times New Roman" pitchFamily="18" charset="0"/>
              </a:rPr>
              <a:t>] </a:t>
            </a:r>
            <a:r>
              <a:rPr lang="en-US" sz="1200" i="1" dirty="0">
                <a:latin typeface="Times New Roman" pitchFamily="18" charset="0"/>
                <a:cs typeface="Times New Roman" pitchFamily="18" charset="0"/>
              </a:rPr>
              <a:t>in 1986 that the surviving </a:t>
            </a:r>
            <a:r>
              <a:rPr lang="en-US" sz="1200" i="1" dirty="0" err="1">
                <a:latin typeface="Times New Roman" pitchFamily="18" charset="0"/>
                <a:cs typeface="Times New Roman" pitchFamily="18" charset="0"/>
              </a:rPr>
              <a:t>Merryman</a:t>
            </a:r>
            <a:r>
              <a:rPr lang="en-US" sz="1200" i="1" dirty="0">
                <a:latin typeface="Times New Roman" pitchFamily="18" charset="0"/>
                <a:cs typeface="Times New Roman" pitchFamily="18" charset="0"/>
              </a:rPr>
              <a:t> daughter sold it to him on the condition that it be razed since she didn’t wish it to be put to some demeaning use. </a:t>
            </a:r>
          </a:p>
          <a:p>
            <a:pPr marL="0" indent="0">
              <a:spcBef>
                <a:spcPts val="0"/>
              </a:spcBef>
              <a:buNone/>
            </a:pPr>
            <a:endParaRPr lang="en-US" sz="1200" dirty="0">
              <a:latin typeface="Times New Roman" pitchFamily="18" charset="0"/>
              <a:cs typeface="Times New Roman" pitchFamily="18" charset="0"/>
            </a:endParaRPr>
          </a:p>
          <a:p>
            <a:pPr marL="0" indent="0">
              <a:spcBef>
                <a:spcPts val="0"/>
              </a:spcBef>
              <a:buNone/>
            </a:pPr>
            <a:r>
              <a:rPr lang="en-US" sz="1200" dirty="0" smtClean="0">
                <a:latin typeface="Times New Roman" pitchFamily="18" charset="0"/>
                <a:cs typeface="Times New Roman" pitchFamily="18" charset="0"/>
              </a:rPr>
              <a:t>While </a:t>
            </a:r>
            <a:r>
              <a:rPr lang="en-US" sz="1200" dirty="0">
                <a:latin typeface="Times New Roman" pitchFamily="18" charset="0"/>
                <a:cs typeface="Times New Roman" pitchFamily="18" charset="0"/>
              </a:rPr>
              <a:t>the daughter’s reported motives may or may not be true, it is interesting to consider this comment in the Centennial Program as possibly being indicative of general </a:t>
            </a:r>
            <a:r>
              <a:rPr lang="en-US" sz="1200" dirty="0" smtClean="0">
                <a:latin typeface="Times New Roman" pitchFamily="18" charset="0"/>
                <a:cs typeface="Times New Roman" pitchFamily="18" charset="0"/>
              </a:rPr>
              <a:t>attitudes at the time </a:t>
            </a:r>
            <a:r>
              <a:rPr lang="en-US" sz="1200" dirty="0">
                <a:latin typeface="Times New Roman" pitchFamily="18" charset="0"/>
                <a:cs typeface="Times New Roman" pitchFamily="18" charset="0"/>
              </a:rPr>
              <a:t>towards preservation and use of older structures in Marinette. </a:t>
            </a:r>
          </a:p>
        </p:txBody>
      </p:sp>
      <p:sp>
        <p:nvSpPr>
          <p:cNvPr id="6" name="Content Placeholder 5"/>
          <p:cNvSpPr>
            <a:spLocks noGrp="1"/>
          </p:cNvSpPr>
          <p:nvPr>
            <p:ph sz="quarter" idx="4"/>
          </p:nvPr>
        </p:nvSpPr>
        <p:spPr>
          <a:xfrm>
            <a:off x="4544289" y="2133600"/>
            <a:ext cx="4258541" cy="4530725"/>
          </a:xfrm>
        </p:spPr>
        <p:txBody>
          <a:bodyPr>
            <a:noAutofit/>
          </a:bodyPr>
          <a:lstStyle/>
          <a:p>
            <a:pPr marL="0" indent="0">
              <a:spcBef>
                <a:spcPts val="0"/>
              </a:spcBef>
              <a:buNone/>
            </a:pPr>
            <a:r>
              <a:rPr lang="en-US" sz="1200" i="1" dirty="0">
                <a:latin typeface="Times New Roman" pitchFamily="18" charset="0"/>
                <a:cs typeface="Times New Roman" pitchFamily="18" charset="0"/>
              </a:rPr>
              <a:t>Duer Residence</a:t>
            </a:r>
          </a:p>
          <a:p>
            <a:pPr marL="0" indent="0">
              <a:spcBef>
                <a:spcPts val="0"/>
              </a:spcBef>
              <a:buNone/>
            </a:pPr>
            <a:endParaRPr lang="en-US" sz="1200" dirty="0">
              <a:latin typeface="Times New Roman" pitchFamily="18" charset="0"/>
              <a:cs typeface="Times New Roman" pitchFamily="18" charset="0"/>
            </a:endParaRPr>
          </a:p>
          <a:p>
            <a:pPr marL="0" indent="0">
              <a:spcBef>
                <a:spcPts val="0"/>
              </a:spcBef>
              <a:buNone/>
            </a:pPr>
            <a:r>
              <a:rPr lang="en-US" sz="1200" dirty="0" smtClean="0">
                <a:latin typeface="Times New Roman" pitchFamily="18" charset="0"/>
                <a:cs typeface="Times New Roman" pitchFamily="18" charset="0"/>
              </a:rPr>
              <a:t>In </a:t>
            </a:r>
            <a:r>
              <a:rPr lang="en-US" sz="1200" dirty="0">
                <a:latin typeface="Times New Roman" pitchFamily="18" charset="0"/>
                <a:cs typeface="Times New Roman" pitchFamily="18" charset="0"/>
              </a:rPr>
              <a:t>1953, Dr. G. R. Duer gave his home, the former Henry Swart </a:t>
            </a:r>
            <a:r>
              <a:rPr lang="en-US" sz="1200" dirty="0" smtClean="0">
                <a:latin typeface="Times New Roman" pitchFamily="18" charset="0"/>
                <a:cs typeface="Times New Roman" pitchFamily="18" charset="0"/>
              </a:rPr>
              <a:t>house, to </a:t>
            </a:r>
            <a:r>
              <a:rPr lang="en-US" sz="1200" dirty="0">
                <a:latin typeface="Times New Roman" pitchFamily="18" charset="0"/>
                <a:cs typeface="Times New Roman" pitchFamily="18" charset="0"/>
              </a:rPr>
              <a:t>the City of Marinette as a Memorial to his son, Lt. Richard N. Duer, who was killed in WWII .  This gift was structured in such a way that the City was obligated to operate much of the house as a recreational center with an emphasis on youth activities for a period of not less than ten years.  If at any time the city decided to sell the property, the house was to be sold at fair market value and all proceeds were to go to the Kansas University Association of Lawrence, Kansas, unless a building of equal value were substituted for the loss of this house. </a:t>
            </a:r>
          </a:p>
          <a:p>
            <a:pPr marL="0" indent="0">
              <a:spcBef>
                <a:spcPts val="0"/>
              </a:spcBef>
              <a:buNone/>
            </a:pPr>
            <a:endParaRPr lang="en-US" sz="1200" dirty="0" smtClean="0">
              <a:latin typeface="Times New Roman" pitchFamily="18" charset="0"/>
              <a:cs typeface="Times New Roman" pitchFamily="18" charset="0"/>
            </a:endParaRPr>
          </a:p>
          <a:p>
            <a:pPr marL="0" indent="0">
              <a:spcBef>
                <a:spcPts val="0"/>
              </a:spcBef>
              <a:buNone/>
            </a:pPr>
            <a:r>
              <a:rPr lang="en-US" sz="1200" dirty="0" smtClean="0">
                <a:latin typeface="Times New Roman" pitchFamily="18" charset="0"/>
                <a:cs typeface="Times New Roman" pitchFamily="18" charset="0"/>
              </a:rPr>
              <a:t>The </a:t>
            </a:r>
            <a:r>
              <a:rPr lang="en-US" sz="1200" dirty="0">
                <a:latin typeface="Times New Roman" pitchFamily="18" charset="0"/>
                <a:cs typeface="Times New Roman" pitchFamily="18" charset="0"/>
              </a:rPr>
              <a:t>city operated the Duer House as a youth center until 1966.  At that time, the building was sold via sealed bids to the Chamber of Commerce for $</a:t>
            </a:r>
            <a:r>
              <a:rPr lang="en-US" sz="1200" dirty="0" smtClean="0">
                <a:latin typeface="Times New Roman" pitchFamily="18" charset="0"/>
                <a:cs typeface="Times New Roman" pitchFamily="18" charset="0"/>
              </a:rPr>
              <a:t>1,000, </a:t>
            </a:r>
            <a:r>
              <a:rPr lang="en-US" sz="1200" dirty="0">
                <a:latin typeface="Times New Roman" pitchFamily="18" charset="0"/>
                <a:cs typeface="Times New Roman" pitchFamily="18" charset="0"/>
              </a:rPr>
              <a:t>a price well below the estimated fair market value of $40,000, and subsequently razed.  It would not be until 2003 </a:t>
            </a:r>
            <a:r>
              <a:rPr lang="en-US" sz="1200" dirty="0" smtClean="0">
                <a:latin typeface="Times New Roman" pitchFamily="18" charset="0"/>
                <a:cs typeface="Times New Roman" pitchFamily="18" charset="0"/>
              </a:rPr>
              <a:t>that a plaque </a:t>
            </a:r>
            <a:r>
              <a:rPr lang="en-US" sz="1200" dirty="0">
                <a:latin typeface="Times New Roman" pitchFamily="18" charset="0"/>
                <a:cs typeface="Times New Roman" pitchFamily="18" charset="0"/>
              </a:rPr>
              <a:t>would </a:t>
            </a:r>
            <a:r>
              <a:rPr lang="en-US" sz="1200" dirty="0" smtClean="0">
                <a:latin typeface="Times New Roman" pitchFamily="18" charset="0"/>
                <a:cs typeface="Times New Roman" pitchFamily="18" charset="0"/>
              </a:rPr>
              <a:t>be </a:t>
            </a:r>
            <a:r>
              <a:rPr lang="en-US" sz="1200" dirty="0">
                <a:latin typeface="Times New Roman" pitchFamily="18" charset="0"/>
                <a:cs typeface="Times New Roman" pitchFamily="18" charset="0"/>
              </a:rPr>
              <a:t>placed on </a:t>
            </a:r>
            <a:r>
              <a:rPr lang="en-US" sz="1200" dirty="0" smtClean="0">
                <a:latin typeface="Times New Roman" pitchFamily="18" charset="0"/>
                <a:cs typeface="Times New Roman" pitchFamily="18" charset="0"/>
              </a:rPr>
              <a:t>the “</a:t>
            </a:r>
            <a:r>
              <a:rPr lang="en-US" sz="1200" dirty="0" err="1" smtClean="0">
                <a:latin typeface="Times New Roman" pitchFamily="18" charset="0"/>
                <a:cs typeface="Times New Roman" pitchFamily="18" charset="0"/>
              </a:rPr>
              <a:t>Duer</a:t>
            </a:r>
            <a:r>
              <a:rPr lang="en-US" sz="1200" dirty="0" smtClean="0">
                <a:latin typeface="Times New Roman" pitchFamily="18" charset="0"/>
                <a:cs typeface="Times New Roman" pitchFamily="18" charset="0"/>
              </a:rPr>
              <a:t> Gymnasium” honoring </a:t>
            </a:r>
            <a:r>
              <a:rPr lang="en-US" sz="1200" dirty="0">
                <a:latin typeface="Times New Roman" pitchFamily="18" charset="0"/>
                <a:cs typeface="Times New Roman" pitchFamily="18" charset="0"/>
              </a:rPr>
              <a:t>Lt. Richard </a:t>
            </a:r>
            <a:r>
              <a:rPr lang="en-US" sz="1200" dirty="0" err="1" smtClean="0">
                <a:latin typeface="Times New Roman" pitchFamily="18" charset="0"/>
                <a:cs typeface="Times New Roman" pitchFamily="18" charset="0"/>
              </a:rPr>
              <a:t>Duer</a:t>
            </a:r>
            <a:r>
              <a:rPr lang="en-US" sz="1200" dirty="0" smtClean="0">
                <a:latin typeface="Times New Roman" pitchFamily="18" charset="0"/>
                <a:cs typeface="Times New Roman" pitchFamily="18" charset="0"/>
              </a:rPr>
              <a:t>.  </a:t>
            </a:r>
            <a:r>
              <a:rPr lang="en-US" sz="1200" dirty="0">
                <a:latin typeface="Times New Roman" pitchFamily="18" charset="0"/>
                <a:cs typeface="Times New Roman" pitchFamily="18" charset="0"/>
              </a:rPr>
              <a:t>The story of the Duer Residence is interesting in that it is an instance where the city was charged with the care of a historic resource that could have potentially advanced historic preservation in Marinette.</a:t>
            </a:r>
          </a:p>
          <a:p>
            <a:pPr marL="0" indent="0">
              <a:spcBef>
                <a:spcPts val="0"/>
              </a:spcBef>
              <a:buNone/>
            </a:pPr>
            <a:endParaRPr lang="en-US" sz="1000" dirty="0"/>
          </a:p>
        </p:txBody>
      </p:sp>
      <p:pic>
        <p:nvPicPr>
          <p:cNvPr id="7" name="Picture 6"/>
          <p:cNvPicPr/>
          <p:nvPr/>
        </p:nvPicPr>
        <p:blipFill rotWithShape="1">
          <a:blip r:embed="rId4">
            <a:extLst>
              <a:ext uri="{28A0092B-C50C-407E-A947-70E740481C1C}">
                <a14:useLocalDpi xmlns:a14="http://schemas.microsoft.com/office/drawing/2010/main" val="0"/>
              </a:ext>
            </a:extLst>
          </a:blip>
          <a:srcRect l="29968" t="13398" r="32212" b="18757"/>
          <a:stretch/>
        </p:blipFill>
        <p:spPr bwMode="auto">
          <a:xfrm rot="5400000">
            <a:off x="1381125" y="4486275"/>
            <a:ext cx="2247900" cy="2266950"/>
          </a:xfrm>
          <a:prstGeom prst="rect">
            <a:avLst/>
          </a:prstGeom>
          <a:ln/>
          <a:extLst>
            <a:ext uri="{53640926-AAD7-44D8-BBD7-CCE9431645EC}">
              <a14:shadowObscured xmlns:a14="http://schemas.microsoft.com/office/drawing/2010/main"/>
            </a:ext>
          </a:extLst>
        </p:spPr>
        <p:style>
          <a:lnRef idx="2">
            <a:schemeClr val="dk1"/>
          </a:lnRef>
          <a:fillRef idx="1">
            <a:schemeClr val="lt1"/>
          </a:fillRef>
          <a:effectRef idx="0">
            <a:schemeClr val="dk1"/>
          </a:effectRef>
          <a:fontRef idx="minor">
            <a:schemeClr val="dk1"/>
          </a:fontRef>
        </p:style>
      </p:pic>
      <p:pic>
        <p:nvPicPr>
          <p:cNvPr id="8" name="Picture 7"/>
          <p:cNvPicPr/>
          <p:nvPr/>
        </p:nvPicPr>
        <p:blipFill rotWithShape="1">
          <a:blip r:embed="rId5">
            <a:extLst>
              <a:ext uri="{28A0092B-C50C-407E-A947-70E740481C1C}">
                <a14:useLocalDpi xmlns:a14="http://schemas.microsoft.com/office/drawing/2010/main" val="0"/>
              </a:ext>
            </a:extLst>
          </a:blip>
          <a:srcRect l="37339" t="7982" r="16186" b="26739"/>
          <a:stretch/>
        </p:blipFill>
        <p:spPr bwMode="auto">
          <a:xfrm>
            <a:off x="6040580" y="171882"/>
            <a:ext cx="2762250" cy="2181225"/>
          </a:xfrm>
          <a:prstGeom prst="rect">
            <a:avLst/>
          </a:prstGeom>
          <a:ln/>
          <a:extLst>
            <a:ext uri="{53640926-AAD7-44D8-BBD7-CCE9431645EC}">
              <a14:shadowObscured xmlns:a14="http://schemas.microsoft.com/office/drawing/2010/main"/>
            </a:ext>
          </a:extLst>
        </p:spPr>
        <p:style>
          <a:lnRef idx="2">
            <a:schemeClr val="dk1"/>
          </a:lnRef>
          <a:fillRef idx="1">
            <a:schemeClr val="lt1"/>
          </a:fillRef>
          <a:effectRef idx="0">
            <a:schemeClr val="dk1"/>
          </a:effectRef>
          <a:fontRef idx="minor">
            <a:schemeClr val="dk1"/>
          </a:fontRef>
        </p:style>
      </p:pic>
      <p:sp>
        <p:nvSpPr>
          <p:cNvPr id="10" name="TextBox 9"/>
          <p:cNvSpPr txBox="1"/>
          <p:nvPr/>
        </p:nvSpPr>
        <p:spPr>
          <a:xfrm>
            <a:off x="152400" y="6428923"/>
            <a:ext cx="1981200" cy="276999"/>
          </a:xfrm>
          <a:prstGeom prst="rect">
            <a:avLst/>
          </a:prstGeom>
          <a:noFill/>
        </p:spPr>
        <p:txBody>
          <a:bodyPr wrap="square" rtlCol="0">
            <a:spAutoFit/>
          </a:bodyPr>
          <a:lstStyle/>
          <a:p>
            <a:r>
              <a:rPr lang="en-US" sz="1200" dirty="0" smtClean="0">
                <a:latin typeface="Times New Roman" pitchFamily="18" charset="0"/>
                <a:cs typeface="Times New Roman" pitchFamily="18" charset="0"/>
              </a:rPr>
              <a:t>Page 15</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23875659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sp>
        <p:nvSpPr>
          <p:cNvPr id="8" name="Content Placeholder 7"/>
          <p:cNvSpPr>
            <a:spLocks noGrp="1"/>
          </p:cNvSpPr>
          <p:nvPr>
            <p:ph sz="half" idx="1"/>
          </p:nvPr>
        </p:nvSpPr>
        <p:spPr>
          <a:xfrm>
            <a:off x="457200" y="533400"/>
            <a:ext cx="4038600" cy="4525963"/>
          </a:xfrm>
        </p:spPr>
        <p:txBody>
          <a:bodyPr>
            <a:normAutofit/>
          </a:bodyPr>
          <a:lstStyle/>
          <a:p>
            <a:pPr marL="0" indent="0">
              <a:spcBef>
                <a:spcPts val="0"/>
              </a:spcBef>
              <a:buNone/>
            </a:pPr>
            <a:r>
              <a:rPr lang="en-US" sz="1200" i="1" dirty="0">
                <a:latin typeface="Times New Roman" pitchFamily="18" charset="0"/>
                <a:cs typeface="Times New Roman" pitchFamily="18" charset="0"/>
              </a:rPr>
              <a:t>Marinette’s “Renaissance”</a:t>
            </a:r>
          </a:p>
          <a:p>
            <a:pPr marL="0" indent="0">
              <a:spcBef>
                <a:spcPts val="0"/>
              </a:spcBef>
              <a:buNone/>
            </a:pPr>
            <a:endParaRPr lang="en-US" sz="1200" dirty="0">
              <a:latin typeface="Times New Roman" pitchFamily="18" charset="0"/>
              <a:cs typeface="Times New Roman" pitchFamily="18" charset="0"/>
            </a:endParaRPr>
          </a:p>
          <a:p>
            <a:pPr marL="0" indent="0">
              <a:spcBef>
                <a:spcPts val="0"/>
              </a:spcBef>
              <a:buNone/>
            </a:pPr>
            <a:r>
              <a:rPr lang="en-US" sz="1200" dirty="0" smtClean="0">
                <a:latin typeface="Times New Roman" pitchFamily="18" charset="0"/>
                <a:cs typeface="Times New Roman" pitchFamily="18" charset="0"/>
              </a:rPr>
              <a:t>Significant </a:t>
            </a:r>
            <a:r>
              <a:rPr lang="en-US" sz="1200" dirty="0">
                <a:latin typeface="Times New Roman" pitchFamily="18" charset="0"/>
                <a:cs typeface="Times New Roman" pitchFamily="18" charset="0"/>
              </a:rPr>
              <a:t>organized historic preservation efforts in Marinette began to take shape as the city prepared for its centennial celebration in 1987.  At that time, the fates of the historic downtown buildings were very uncertain.  A market study for downtown redevelopment, prepared by RDR of Chicago in 1986, suggested that many Main Street and Hall Avenue properties city should be razed to make way for new retail </a:t>
            </a:r>
            <a:r>
              <a:rPr lang="en-US" sz="1200" dirty="0" smtClean="0">
                <a:latin typeface="Times New Roman" pitchFamily="18" charset="0"/>
                <a:cs typeface="Times New Roman" pitchFamily="18" charset="0"/>
              </a:rPr>
              <a:t>development.   </a:t>
            </a:r>
            <a:r>
              <a:rPr lang="en-US" sz="1200" dirty="0">
                <a:latin typeface="Times New Roman" pitchFamily="18" charset="0"/>
                <a:cs typeface="Times New Roman" pitchFamily="18" charset="0"/>
              </a:rPr>
              <a:t>By 1987, it was anticipated that a Shopko retail store would be built on or near Dunlap Square, the historic center of downtown Marinette.  Also in that year, the historic Stephenson building (a commercial block with a large clock tower) on Hall Avenue, between the court house and Stephenson Street, was </a:t>
            </a:r>
            <a:r>
              <a:rPr lang="en-US" sz="1200" dirty="0" smtClean="0">
                <a:latin typeface="Times New Roman" pitchFamily="18" charset="0"/>
                <a:cs typeface="Times New Roman" pitchFamily="18" charset="0"/>
              </a:rPr>
              <a:t>razed. </a:t>
            </a:r>
            <a:endParaRPr lang="en-US" sz="1200" dirty="0">
              <a:latin typeface="Times New Roman" pitchFamily="18" charset="0"/>
              <a:cs typeface="Times New Roman" pitchFamily="18" charset="0"/>
            </a:endParaRPr>
          </a:p>
        </p:txBody>
      </p:sp>
      <p:pic>
        <p:nvPicPr>
          <p:cNvPr id="10" name="Content Placeholder 9"/>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883664" y="3485195"/>
            <a:ext cx="3182645" cy="2726595"/>
          </a:xfrm>
        </p:spPr>
        <p:style>
          <a:lnRef idx="2">
            <a:schemeClr val="dk1"/>
          </a:lnRef>
          <a:fillRef idx="1">
            <a:schemeClr val="lt1"/>
          </a:fillRef>
          <a:effectRef idx="0">
            <a:schemeClr val="dk1"/>
          </a:effectRef>
          <a:fontRef idx="minor">
            <a:schemeClr val="dk1"/>
          </a:fontRef>
        </p:style>
      </p:pic>
      <p:sp>
        <p:nvSpPr>
          <p:cNvPr id="11" name="Rectangle 10"/>
          <p:cNvSpPr/>
          <p:nvPr/>
        </p:nvSpPr>
        <p:spPr>
          <a:xfrm>
            <a:off x="4668982" y="3048000"/>
            <a:ext cx="4475018" cy="3600986"/>
          </a:xfrm>
          <a:prstGeom prst="rect">
            <a:avLst/>
          </a:prstGeom>
        </p:spPr>
        <p:txBody>
          <a:bodyPr wrap="square">
            <a:spAutoFit/>
          </a:bodyPr>
          <a:lstStyle/>
          <a:p>
            <a:r>
              <a:rPr lang="en-US" sz="1200" dirty="0" smtClean="0">
                <a:latin typeface="Times New Roman" pitchFamily="18" charset="0"/>
                <a:cs typeface="Times New Roman" pitchFamily="18" charset="0"/>
              </a:rPr>
              <a:t>Aside </a:t>
            </a:r>
            <a:r>
              <a:rPr lang="en-US" sz="1200" dirty="0">
                <a:latin typeface="Times New Roman" pitchFamily="18" charset="0"/>
                <a:cs typeface="Times New Roman" pitchFamily="18" charset="0"/>
              </a:rPr>
              <a:t>from the loss of the Stephenson block, much of downtown Marinette was spared and Shopko eventually located its new store near the Pine Tree Mall at the southern edge of town.  Between 1989 and 1992, a Main Street Program was undertaken in tandem with the Alexander Company’s rehabilitation and adaptive use of five buildings as part of the Dunlap Square </a:t>
            </a:r>
            <a:r>
              <a:rPr lang="en-US" sz="1200" dirty="0" smtClean="0">
                <a:latin typeface="Times New Roman" pitchFamily="18" charset="0"/>
                <a:cs typeface="Times New Roman" pitchFamily="18" charset="0"/>
              </a:rPr>
              <a:t>project.  The </a:t>
            </a:r>
            <a:r>
              <a:rPr lang="en-US" sz="1200" dirty="0">
                <a:latin typeface="Times New Roman" pitchFamily="18" charset="0"/>
                <a:cs typeface="Times New Roman" pitchFamily="18" charset="0"/>
              </a:rPr>
              <a:t>Marinette Downtown Revitalization Committee was optimistic of future preservation success, and in 1993, Marinette Renaissance, Inc., published a Guide to the Renovation and Rehabilitation of Downtown Marinette</a:t>
            </a:r>
            <a:r>
              <a:rPr lang="en-US" sz="1200" dirty="0" smtClean="0">
                <a:latin typeface="Times New Roman" pitchFamily="18" charset="0"/>
                <a:cs typeface="Times New Roman" pitchFamily="18" charset="0"/>
              </a:rPr>
              <a:t>.</a:t>
            </a:r>
          </a:p>
          <a:p>
            <a:endParaRPr lang="en-US" sz="1200" dirty="0">
              <a:latin typeface="Times New Roman" pitchFamily="18" charset="0"/>
              <a:cs typeface="Times New Roman" pitchFamily="18" charset="0"/>
            </a:endParaRPr>
          </a:p>
          <a:p>
            <a:r>
              <a:rPr lang="en-US" sz="1200" dirty="0">
                <a:latin typeface="Times New Roman" pitchFamily="18" charset="0"/>
                <a:cs typeface="Times New Roman" pitchFamily="18" charset="0"/>
              </a:rPr>
              <a:t>In 1990 a 24-page booklet called “Historic </a:t>
            </a:r>
            <a:r>
              <a:rPr lang="en-US" sz="1200" dirty="0" smtClean="0">
                <a:latin typeface="Times New Roman" pitchFamily="18" charset="0"/>
                <a:cs typeface="Times New Roman" pitchFamily="18" charset="0"/>
              </a:rPr>
              <a:t>Marinette: </a:t>
            </a:r>
            <a:r>
              <a:rPr lang="en-US" sz="1200" dirty="0">
                <a:latin typeface="Times New Roman" pitchFamily="18" charset="0"/>
                <a:cs typeface="Times New Roman" pitchFamily="18" charset="0"/>
              </a:rPr>
              <a:t>Surviving Architecture of a Menominee River Boom Town” was published and included a map of a relatively large proposed downtown (mostly Main Street) historic district.  In 1991 the Marinette Redevelopment Authority had an Architectural and Historical Intensive Survey Report prepared.  That report included proposals for four potential historic districts within Marinette (the proposed Main Street district is about half the size of that proposed in the 1990 </a:t>
            </a:r>
            <a:r>
              <a:rPr lang="en-US" sz="1200" dirty="0" smtClean="0">
                <a:latin typeface="Times New Roman" pitchFamily="18" charset="0"/>
                <a:cs typeface="Times New Roman" pitchFamily="18" charset="0"/>
              </a:rPr>
              <a:t>publication).</a:t>
            </a:r>
            <a:endParaRPr lang="en-US" sz="1200" dirty="0">
              <a:latin typeface="Times New Roman" pitchFamily="18" charset="0"/>
              <a:cs typeface="Times New Roman" pitchFamily="18" charset="0"/>
            </a:endParaRPr>
          </a:p>
        </p:txBody>
      </p:sp>
      <p:pic>
        <p:nvPicPr>
          <p:cNvPr id="12" name="Content Placeholder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0103" y="105229"/>
            <a:ext cx="3992776" cy="2568169"/>
          </a:xfrm>
          <a:prstGeom prst="rect">
            <a:avLst/>
          </a:prstGeom>
          <a:effectLst>
            <a:softEdge rad="31750"/>
          </a:effectLst>
        </p:spPr>
      </p:pic>
      <p:sp>
        <p:nvSpPr>
          <p:cNvPr id="13" name="TextBox 12"/>
          <p:cNvSpPr txBox="1"/>
          <p:nvPr/>
        </p:nvSpPr>
        <p:spPr>
          <a:xfrm>
            <a:off x="381000" y="6414656"/>
            <a:ext cx="7329055" cy="261610"/>
          </a:xfrm>
          <a:prstGeom prst="rect">
            <a:avLst/>
          </a:prstGeom>
          <a:noFill/>
        </p:spPr>
        <p:txBody>
          <a:bodyPr wrap="square" rtlCol="0">
            <a:spAutoFit/>
          </a:bodyPr>
          <a:lstStyle/>
          <a:p>
            <a:r>
              <a:rPr lang="en-US" sz="1100" i="1" dirty="0" smtClean="0">
                <a:latin typeface="Times New Roman" pitchFamily="18" charset="0"/>
                <a:cs typeface="Times New Roman" pitchFamily="18" charset="0"/>
              </a:rPr>
              <a:t>Background – Dunlap Square Today</a:t>
            </a:r>
            <a:endParaRPr lang="en-US" sz="1100" i="1" dirty="0">
              <a:latin typeface="Times New Roman" pitchFamily="18" charset="0"/>
              <a:cs typeface="Times New Roman" pitchFamily="18" charset="0"/>
            </a:endParaRPr>
          </a:p>
        </p:txBody>
      </p:sp>
      <p:sp>
        <p:nvSpPr>
          <p:cNvPr id="7" name="TextBox 6"/>
          <p:cNvSpPr txBox="1"/>
          <p:nvPr/>
        </p:nvSpPr>
        <p:spPr>
          <a:xfrm>
            <a:off x="7162800" y="6442594"/>
            <a:ext cx="1981200" cy="276999"/>
          </a:xfrm>
          <a:prstGeom prst="rect">
            <a:avLst/>
          </a:prstGeom>
          <a:noFill/>
        </p:spPr>
        <p:txBody>
          <a:bodyPr wrap="square" rtlCol="0">
            <a:spAutoFit/>
          </a:bodyPr>
          <a:lstStyle/>
          <a:p>
            <a:pPr algn="r"/>
            <a:r>
              <a:rPr lang="en-US" sz="1200" dirty="0" smtClean="0">
                <a:latin typeface="Times New Roman" pitchFamily="18" charset="0"/>
                <a:cs typeface="Times New Roman" pitchFamily="18" charset="0"/>
              </a:rPr>
              <a:t>Page 16</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3277788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0"/>
            <a:lum/>
          </a:blip>
          <a:srcRect/>
          <a:stretch>
            <a:fillRect l="-1000" r="-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47800" y="76200"/>
            <a:ext cx="5105400" cy="762000"/>
          </a:xfrm>
        </p:spPr>
        <p:style>
          <a:lnRef idx="2">
            <a:schemeClr val="dk1"/>
          </a:lnRef>
          <a:fillRef idx="1">
            <a:schemeClr val="lt1"/>
          </a:fillRef>
          <a:effectRef idx="0">
            <a:schemeClr val="dk1"/>
          </a:effectRef>
          <a:fontRef idx="minor">
            <a:schemeClr val="dk1"/>
          </a:fontRef>
        </p:style>
        <p:txBody>
          <a:bodyPr>
            <a:normAutofit fontScale="90000"/>
          </a:bodyPr>
          <a:lstStyle/>
          <a:p>
            <a:pPr algn="l"/>
            <a:r>
              <a:rPr lang="en-US" sz="2800" dirty="0" smtClean="0">
                <a:latin typeface="Times New Roman" pitchFamily="18" charset="0"/>
                <a:cs typeface="Times New Roman" pitchFamily="18" charset="0"/>
              </a:rPr>
              <a:t>Proposed Main Street Historic District</a:t>
            </a:r>
            <a:endParaRPr lang="en-US" sz="2800" dirty="0">
              <a:latin typeface="Times New Roman" pitchFamily="18" charset="0"/>
              <a:cs typeface="Times New Roman" pitchFamily="18" charset="0"/>
            </a:endParaRPr>
          </a:p>
        </p:txBody>
      </p:sp>
      <p:sp>
        <p:nvSpPr>
          <p:cNvPr id="4" name="Content Placeholder 3"/>
          <p:cNvSpPr>
            <a:spLocks noGrp="1"/>
          </p:cNvSpPr>
          <p:nvPr>
            <p:ph sz="half" idx="2"/>
          </p:nvPr>
        </p:nvSpPr>
        <p:spPr>
          <a:xfrm>
            <a:off x="5181600" y="838200"/>
            <a:ext cx="3657600" cy="4648200"/>
          </a:xfrm>
          <a:solidFill>
            <a:schemeClr val="accent6">
              <a:lumMod val="60000"/>
              <a:lumOff val="40000"/>
            </a:schemeClr>
          </a:solidFill>
          <a:effectLst>
            <a:softEdge rad="127000"/>
          </a:effectLst>
        </p:spPr>
        <p:style>
          <a:lnRef idx="0">
            <a:scrgbClr r="0" g="0" b="0"/>
          </a:lnRef>
          <a:fillRef idx="1001">
            <a:schemeClr val="lt1"/>
          </a:fillRef>
          <a:effectRef idx="0">
            <a:scrgbClr r="0" g="0" b="0"/>
          </a:effectRef>
          <a:fontRef idx="major"/>
        </p:style>
        <p:txBody>
          <a:bodyPr>
            <a:normAutofit fontScale="25000" lnSpcReduction="20000"/>
          </a:bodyPr>
          <a:lstStyle/>
          <a:p>
            <a:pPr marL="0" indent="0">
              <a:lnSpc>
                <a:spcPct val="120000"/>
              </a:lnSpc>
              <a:spcBef>
                <a:spcPts val="0"/>
              </a:spcBef>
              <a:buNone/>
            </a:pPr>
            <a:r>
              <a:rPr lang="en-US" sz="4800" dirty="0">
                <a:latin typeface="Times New Roman" pitchFamily="18" charset="0"/>
                <a:cs typeface="Times New Roman" pitchFamily="18" charset="0"/>
              </a:rPr>
              <a:t>Main Street was built across the swamp that separated </a:t>
            </a:r>
            <a:r>
              <a:rPr lang="en-US" sz="4800" dirty="0" err="1">
                <a:latin typeface="Times New Roman" pitchFamily="18" charset="0"/>
                <a:cs typeface="Times New Roman" pitchFamily="18" charset="0"/>
              </a:rPr>
              <a:t>Menekaunee</a:t>
            </a:r>
            <a:r>
              <a:rPr lang="en-US" sz="4800" dirty="0">
                <a:latin typeface="Times New Roman" pitchFamily="18" charset="0"/>
                <a:cs typeface="Times New Roman" pitchFamily="18" charset="0"/>
              </a:rPr>
              <a:t> and Marinette.  Completed in 1859, this street connected the Nelson Ludington Lumber Company and the Menominee River Lumber Company.</a:t>
            </a:r>
          </a:p>
          <a:p>
            <a:pPr marL="0" indent="0">
              <a:lnSpc>
                <a:spcPct val="120000"/>
              </a:lnSpc>
              <a:buNone/>
            </a:pPr>
            <a:endParaRPr lang="en-US" sz="4800" dirty="0">
              <a:latin typeface="Times New Roman" pitchFamily="18" charset="0"/>
              <a:cs typeface="Times New Roman" pitchFamily="18" charset="0"/>
            </a:endParaRPr>
          </a:p>
          <a:p>
            <a:pPr marL="0" indent="0">
              <a:lnSpc>
                <a:spcPct val="120000"/>
              </a:lnSpc>
              <a:buNone/>
            </a:pPr>
            <a:r>
              <a:rPr lang="en-US" sz="4800" dirty="0">
                <a:latin typeface="Times New Roman" pitchFamily="18" charset="0"/>
                <a:cs typeface="Times New Roman" pitchFamily="18" charset="0"/>
              </a:rPr>
              <a:t>The Main Street district is historically significant because of its commercial dominance of the Menominee River region.  Anchored by the </a:t>
            </a:r>
            <a:r>
              <a:rPr lang="en-US" sz="4800" dirty="0" err="1">
                <a:latin typeface="Times New Roman" pitchFamily="18" charset="0"/>
                <a:cs typeface="Times New Roman" pitchFamily="18" charset="0"/>
              </a:rPr>
              <a:t>Lauerman</a:t>
            </a:r>
            <a:r>
              <a:rPr lang="en-US" sz="4800" dirty="0">
                <a:latin typeface="Times New Roman" pitchFamily="18" charset="0"/>
                <a:cs typeface="Times New Roman" pitchFamily="18" charset="0"/>
              </a:rPr>
              <a:t> Department Story, the Main Street business district developed into the region’s commercial hub.  Main Street contained other regional retailers including the Globe Furniture Store, the Bell Clothing Store, C.A. Lind Photography, and A.O. Shoes.  The district remains the </a:t>
            </a:r>
            <a:r>
              <a:rPr lang="en-US" sz="4800" dirty="0" smtClean="0">
                <a:latin typeface="Times New Roman" pitchFamily="18" charset="0"/>
                <a:cs typeface="Times New Roman" pitchFamily="18" charset="0"/>
              </a:rPr>
              <a:t>most densely built </a:t>
            </a:r>
            <a:r>
              <a:rPr lang="en-US" sz="4800" dirty="0">
                <a:latin typeface="Times New Roman" pitchFamily="18" charset="0"/>
                <a:cs typeface="Times New Roman" pitchFamily="18" charset="0"/>
              </a:rPr>
              <a:t>commercial area in northeastern Wisconsin.  </a:t>
            </a:r>
          </a:p>
          <a:p>
            <a:pPr marL="0" indent="0">
              <a:lnSpc>
                <a:spcPct val="120000"/>
              </a:lnSpc>
              <a:buNone/>
            </a:pPr>
            <a:endParaRPr lang="en-US" sz="4800" dirty="0">
              <a:latin typeface="Times New Roman" pitchFamily="18" charset="0"/>
              <a:cs typeface="Times New Roman" pitchFamily="18" charset="0"/>
            </a:endParaRPr>
          </a:p>
          <a:p>
            <a:pPr marL="0" indent="0">
              <a:lnSpc>
                <a:spcPct val="120000"/>
              </a:lnSpc>
              <a:buNone/>
            </a:pPr>
            <a:r>
              <a:rPr lang="en-US" sz="4800" dirty="0">
                <a:latin typeface="Times New Roman" pitchFamily="18" charset="0"/>
                <a:cs typeface="Times New Roman" pitchFamily="18" charset="0"/>
              </a:rPr>
              <a:t>When the Main Street commercial historic district was proposed in 1991, it consisted of 23 buildings, with the potential to be expanded to include 5 additional buildings on the opposite side of the street if exterior restoration were performed.  Since that time, the Ludington Hotel at 1607 Main Street and the </a:t>
            </a:r>
            <a:r>
              <a:rPr lang="en-US" sz="4800" dirty="0" err="1">
                <a:latin typeface="Times New Roman" pitchFamily="18" charset="0"/>
                <a:cs typeface="Times New Roman" pitchFamily="18" charset="0"/>
              </a:rPr>
              <a:t>Raiche</a:t>
            </a:r>
            <a:r>
              <a:rPr lang="en-US" sz="4800" dirty="0">
                <a:latin typeface="Times New Roman" pitchFamily="18" charset="0"/>
                <a:cs typeface="Times New Roman" pitchFamily="18" charset="0"/>
              </a:rPr>
              <a:t> Building at 1601-1605 Main Street have been lost.  Even so, the Main Street area likely retains sufficient cohesion to warrant designation as a historic district.</a:t>
            </a:r>
          </a:p>
          <a:p>
            <a:pPr marL="0" indent="0">
              <a:buNone/>
            </a:pPr>
            <a:endParaRPr lang="en-US" dirty="0"/>
          </a:p>
        </p:txBody>
      </p:sp>
      <p:pic>
        <p:nvPicPr>
          <p:cNvPr id="9" name="Content Placeholder 8"/>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146844" y="3957601"/>
            <a:ext cx="3287712" cy="2465784"/>
          </a:xfrm>
          <a:effectLst>
            <a:softEdge rad="127000"/>
          </a:effectLst>
        </p:spPr>
      </p:pic>
      <p:sp>
        <p:nvSpPr>
          <p:cNvPr id="10" name="TextBox 9"/>
          <p:cNvSpPr txBox="1"/>
          <p:nvPr/>
        </p:nvSpPr>
        <p:spPr>
          <a:xfrm>
            <a:off x="762000" y="6229353"/>
            <a:ext cx="2057400" cy="261610"/>
          </a:xfrm>
          <a:prstGeom prst="rect">
            <a:avLst/>
          </a:prstGeom>
          <a:noFill/>
        </p:spPr>
        <p:txBody>
          <a:bodyPr wrap="square" rtlCol="0">
            <a:spAutoFit/>
          </a:bodyPr>
          <a:lstStyle/>
          <a:p>
            <a:r>
              <a:rPr lang="en-US" sz="1100" i="1" dirty="0" smtClean="0">
                <a:latin typeface="Times New Roman" pitchFamily="18" charset="0"/>
                <a:cs typeface="Times New Roman" pitchFamily="18" charset="0"/>
              </a:rPr>
              <a:t>1705-1723 Main Street Today</a:t>
            </a:r>
            <a:endParaRPr lang="en-US" sz="1100" i="1" dirty="0">
              <a:latin typeface="Times New Roman" pitchFamily="18" charset="0"/>
              <a:cs typeface="Times New Roman" pitchFamily="18" charset="0"/>
            </a:endParaRPr>
          </a:p>
        </p:txBody>
      </p:sp>
      <p:sp>
        <p:nvSpPr>
          <p:cNvPr id="6" name="TextBox 5"/>
          <p:cNvSpPr txBox="1"/>
          <p:nvPr/>
        </p:nvSpPr>
        <p:spPr>
          <a:xfrm>
            <a:off x="152400" y="6428923"/>
            <a:ext cx="1981200" cy="276999"/>
          </a:xfrm>
          <a:prstGeom prst="rect">
            <a:avLst/>
          </a:prstGeom>
          <a:noFill/>
        </p:spPr>
        <p:txBody>
          <a:bodyPr wrap="square" rtlCol="0">
            <a:spAutoFit/>
          </a:bodyPr>
          <a:lstStyle/>
          <a:p>
            <a:r>
              <a:rPr lang="en-US" sz="1200" dirty="0" smtClean="0">
                <a:latin typeface="Times New Roman" pitchFamily="18" charset="0"/>
                <a:cs typeface="Times New Roman" pitchFamily="18" charset="0"/>
              </a:rPr>
              <a:t>Page 17</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18653425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l="-9000" r="-9000"/>
          </a:stretch>
        </a:blipFill>
        <a:effectLst/>
      </p:bgPr>
    </p:bg>
    <p:spTree>
      <p:nvGrpSpPr>
        <p:cNvPr id="1" name=""/>
        <p:cNvGrpSpPr/>
        <p:nvPr/>
      </p:nvGrpSpPr>
      <p:grpSpPr>
        <a:xfrm>
          <a:off x="0" y="0"/>
          <a:ext cx="0" cy="0"/>
          <a:chOff x="0" y="0"/>
          <a:chExt cx="0" cy="0"/>
        </a:xfrm>
      </p:grpSpPr>
      <p:sp>
        <p:nvSpPr>
          <p:cNvPr id="4" name="Content Placeholder 5"/>
          <p:cNvSpPr>
            <a:spLocks noGrp="1"/>
          </p:cNvSpPr>
          <p:nvPr>
            <p:ph idx="1"/>
          </p:nvPr>
        </p:nvSpPr>
        <p:spPr>
          <a:xfrm>
            <a:off x="381000" y="727594"/>
            <a:ext cx="6553200" cy="5715000"/>
          </a:xfrm>
        </p:spPr>
        <p:txBody>
          <a:bodyPr>
            <a:normAutofit fontScale="25000" lnSpcReduction="20000"/>
          </a:bodyPr>
          <a:lstStyle/>
          <a:p>
            <a:pPr marL="0" indent="0">
              <a:buNone/>
            </a:pPr>
            <a:r>
              <a:rPr lang="en-US" sz="4800" dirty="0" smtClean="0">
                <a:latin typeface="Times New Roman" pitchFamily="18" charset="0"/>
                <a:cs typeface="Times New Roman" pitchFamily="18" charset="0"/>
              </a:rPr>
              <a:t>1.  1812 </a:t>
            </a:r>
            <a:r>
              <a:rPr lang="en-US" sz="4800" dirty="0">
                <a:latin typeface="Times New Roman" pitchFamily="18" charset="0"/>
                <a:cs typeface="Times New Roman" pitchFamily="18" charset="0"/>
              </a:rPr>
              <a:t>Hall </a:t>
            </a:r>
            <a:r>
              <a:rPr lang="en-US" sz="4800" dirty="0" smtClean="0">
                <a:latin typeface="Times New Roman" pitchFamily="18" charset="0"/>
                <a:cs typeface="Times New Roman" pitchFamily="18" charset="0"/>
              </a:rPr>
              <a:t>Avenue         Contributing   </a:t>
            </a:r>
            <a:r>
              <a:rPr lang="en-US" sz="4800" dirty="0" err="1" smtClean="0">
                <a:latin typeface="Times New Roman" pitchFamily="18" charset="0"/>
                <a:cs typeface="Times New Roman" pitchFamily="18" charset="0"/>
              </a:rPr>
              <a:t>Evenson</a:t>
            </a:r>
            <a:r>
              <a:rPr lang="en-US" sz="4800" dirty="0" smtClean="0">
                <a:latin typeface="Times New Roman" pitchFamily="18" charset="0"/>
                <a:cs typeface="Times New Roman" pitchFamily="18" charset="0"/>
              </a:rPr>
              <a:t> </a:t>
            </a:r>
            <a:r>
              <a:rPr lang="en-US" sz="4800" dirty="0">
                <a:latin typeface="Times New Roman" pitchFamily="18" charset="0"/>
                <a:cs typeface="Times New Roman" pitchFamily="18" charset="0"/>
              </a:rPr>
              <a:t>Building (1883)</a:t>
            </a:r>
          </a:p>
          <a:p>
            <a:pPr marL="0" indent="0">
              <a:buNone/>
            </a:pPr>
            <a:r>
              <a:rPr lang="en-US" sz="4800" dirty="0" smtClean="0">
                <a:latin typeface="Times New Roman" pitchFamily="18" charset="0"/>
                <a:cs typeface="Times New Roman" pitchFamily="18" charset="0"/>
              </a:rPr>
              <a:t>2.  1820 </a:t>
            </a:r>
            <a:r>
              <a:rPr lang="en-US" sz="4800" dirty="0">
                <a:latin typeface="Times New Roman" pitchFamily="18" charset="0"/>
                <a:cs typeface="Times New Roman" pitchFamily="18" charset="0"/>
              </a:rPr>
              <a:t>Hall </a:t>
            </a:r>
            <a:r>
              <a:rPr lang="en-US" sz="4800" dirty="0" smtClean="0">
                <a:latin typeface="Times New Roman" pitchFamily="18" charset="0"/>
                <a:cs typeface="Times New Roman" pitchFamily="18" charset="0"/>
              </a:rPr>
              <a:t>Avenue         Contributing   Stephenson </a:t>
            </a:r>
            <a:r>
              <a:rPr lang="en-US" sz="4800" dirty="0">
                <a:latin typeface="Times New Roman" pitchFamily="18" charset="0"/>
                <a:cs typeface="Times New Roman" pitchFamily="18" charset="0"/>
              </a:rPr>
              <a:t>National Bank (1899)</a:t>
            </a:r>
          </a:p>
          <a:p>
            <a:pPr marL="0" indent="0">
              <a:buNone/>
            </a:pPr>
            <a:r>
              <a:rPr lang="en-US" sz="4800" dirty="0" smtClean="0">
                <a:latin typeface="Times New Roman" pitchFamily="18" charset="0"/>
                <a:cs typeface="Times New Roman" pitchFamily="18" charset="0"/>
              </a:rPr>
              <a:t>3.  1820 </a:t>
            </a:r>
            <a:r>
              <a:rPr lang="en-US" sz="4800" dirty="0">
                <a:latin typeface="Times New Roman" pitchFamily="18" charset="0"/>
                <a:cs typeface="Times New Roman" pitchFamily="18" charset="0"/>
              </a:rPr>
              <a:t>Hall </a:t>
            </a:r>
            <a:r>
              <a:rPr lang="en-US" sz="4800" dirty="0" smtClean="0">
                <a:latin typeface="Times New Roman" pitchFamily="18" charset="0"/>
                <a:cs typeface="Times New Roman" pitchFamily="18" charset="0"/>
              </a:rPr>
              <a:t>Avenue         Contributing   Stephenson </a:t>
            </a:r>
            <a:r>
              <a:rPr lang="en-US" sz="4800" dirty="0">
                <a:latin typeface="Times New Roman" pitchFamily="18" charset="0"/>
                <a:cs typeface="Times New Roman" pitchFamily="18" charset="0"/>
              </a:rPr>
              <a:t>National Bank Addition (c. 1940)</a:t>
            </a:r>
          </a:p>
          <a:p>
            <a:pPr marL="0" indent="0">
              <a:buNone/>
            </a:pPr>
            <a:r>
              <a:rPr lang="en-US" sz="4800" dirty="0" smtClean="0">
                <a:latin typeface="Times New Roman" pitchFamily="18" charset="0"/>
                <a:cs typeface="Times New Roman" pitchFamily="18" charset="0"/>
              </a:rPr>
              <a:t>4.  1821 </a:t>
            </a:r>
            <a:r>
              <a:rPr lang="en-US" sz="4800" dirty="0">
                <a:latin typeface="Times New Roman" pitchFamily="18" charset="0"/>
                <a:cs typeface="Times New Roman" pitchFamily="18" charset="0"/>
              </a:rPr>
              <a:t>Hall </a:t>
            </a:r>
            <a:r>
              <a:rPr lang="en-US" sz="4800" dirty="0" smtClean="0">
                <a:latin typeface="Times New Roman" pitchFamily="18" charset="0"/>
                <a:cs typeface="Times New Roman" pitchFamily="18" charset="0"/>
              </a:rPr>
              <a:t>Avenue         Contributing   Dunlap </a:t>
            </a:r>
            <a:r>
              <a:rPr lang="en-US" sz="4800" dirty="0">
                <a:latin typeface="Times New Roman" pitchFamily="18" charset="0"/>
                <a:cs typeface="Times New Roman" pitchFamily="18" charset="0"/>
              </a:rPr>
              <a:t>Square Block (c. 1901</a:t>
            </a:r>
            <a:r>
              <a:rPr lang="en-US" sz="4800" dirty="0" smtClean="0">
                <a:latin typeface="Times New Roman" pitchFamily="18" charset="0"/>
                <a:cs typeface="Times New Roman" pitchFamily="18" charset="0"/>
              </a:rPr>
              <a:t>) – NRHP listed 1992</a:t>
            </a:r>
            <a:endParaRPr lang="en-US" sz="4800" dirty="0">
              <a:latin typeface="Times New Roman" pitchFamily="18" charset="0"/>
              <a:cs typeface="Times New Roman" pitchFamily="18" charset="0"/>
            </a:endParaRPr>
          </a:p>
          <a:p>
            <a:pPr marL="0" indent="0">
              <a:buNone/>
            </a:pPr>
            <a:r>
              <a:rPr lang="en-US" sz="4800" dirty="0" smtClean="0">
                <a:latin typeface="Times New Roman" pitchFamily="18" charset="0"/>
                <a:cs typeface="Times New Roman" pitchFamily="18" charset="0"/>
              </a:rPr>
              <a:t>5.  1701 </a:t>
            </a:r>
            <a:r>
              <a:rPr lang="en-US" sz="4800" dirty="0">
                <a:latin typeface="Times New Roman" pitchFamily="18" charset="0"/>
                <a:cs typeface="Times New Roman" pitchFamily="18" charset="0"/>
              </a:rPr>
              <a:t>Dunlap </a:t>
            </a:r>
            <a:r>
              <a:rPr lang="en-US" sz="4800" dirty="0" smtClean="0">
                <a:latin typeface="Times New Roman" pitchFamily="18" charset="0"/>
                <a:cs typeface="Times New Roman" pitchFamily="18" charset="0"/>
              </a:rPr>
              <a:t>Street      Contributing   </a:t>
            </a:r>
            <a:r>
              <a:rPr lang="en-US" sz="4800" dirty="0" err="1" smtClean="0">
                <a:latin typeface="Times New Roman" pitchFamily="18" charset="0"/>
                <a:cs typeface="Times New Roman" pitchFamily="18" charset="0"/>
              </a:rPr>
              <a:t>Lauerman</a:t>
            </a:r>
            <a:r>
              <a:rPr lang="en-US" sz="4800" dirty="0" smtClean="0">
                <a:latin typeface="Times New Roman" pitchFamily="18" charset="0"/>
                <a:cs typeface="Times New Roman" pitchFamily="18" charset="0"/>
              </a:rPr>
              <a:t> </a:t>
            </a:r>
            <a:r>
              <a:rPr lang="en-US" sz="4800" dirty="0">
                <a:latin typeface="Times New Roman" pitchFamily="18" charset="0"/>
                <a:cs typeface="Times New Roman" pitchFamily="18" charset="0"/>
              </a:rPr>
              <a:t>Warehouse Addition (c. 1915</a:t>
            </a:r>
            <a:r>
              <a:rPr lang="en-US" sz="4800" dirty="0" smtClean="0">
                <a:latin typeface="Times New Roman" pitchFamily="18" charset="0"/>
                <a:cs typeface="Times New Roman" pitchFamily="18" charset="0"/>
              </a:rPr>
              <a:t>) – NRHP listed 1992</a:t>
            </a:r>
            <a:endParaRPr lang="en-US" sz="4800" dirty="0">
              <a:latin typeface="Times New Roman" pitchFamily="18" charset="0"/>
              <a:cs typeface="Times New Roman" pitchFamily="18" charset="0"/>
            </a:endParaRPr>
          </a:p>
          <a:p>
            <a:pPr marL="0" indent="0">
              <a:buNone/>
            </a:pPr>
            <a:r>
              <a:rPr lang="en-US" sz="4800" dirty="0" smtClean="0">
                <a:latin typeface="Times New Roman" pitchFamily="18" charset="0"/>
                <a:cs typeface="Times New Roman" pitchFamily="18" charset="0"/>
              </a:rPr>
              <a:t>6.  1703 </a:t>
            </a:r>
            <a:r>
              <a:rPr lang="en-US" sz="4800" dirty="0">
                <a:latin typeface="Times New Roman" pitchFamily="18" charset="0"/>
                <a:cs typeface="Times New Roman" pitchFamily="18" charset="0"/>
              </a:rPr>
              <a:t>Dunlap </a:t>
            </a:r>
            <a:r>
              <a:rPr lang="en-US" sz="4800" dirty="0" smtClean="0">
                <a:latin typeface="Times New Roman" pitchFamily="18" charset="0"/>
                <a:cs typeface="Times New Roman" pitchFamily="18" charset="0"/>
              </a:rPr>
              <a:t>Street      Contributing   </a:t>
            </a:r>
            <a:r>
              <a:rPr lang="en-US" sz="4800" dirty="0" err="1" smtClean="0">
                <a:latin typeface="Times New Roman" pitchFamily="18" charset="0"/>
                <a:cs typeface="Times New Roman" pitchFamily="18" charset="0"/>
              </a:rPr>
              <a:t>Lauerman</a:t>
            </a:r>
            <a:r>
              <a:rPr lang="en-US" sz="4800" dirty="0" smtClean="0">
                <a:latin typeface="Times New Roman" pitchFamily="18" charset="0"/>
                <a:cs typeface="Times New Roman" pitchFamily="18" charset="0"/>
              </a:rPr>
              <a:t> </a:t>
            </a:r>
            <a:r>
              <a:rPr lang="en-US" sz="4800" dirty="0">
                <a:latin typeface="Times New Roman" pitchFamily="18" charset="0"/>
                <a:cs typeface="Times New Roman" pitchFamily="18" charset="0"/>
              </a:rPr>
              <a:t>Warehouse (c. 1905</a:t>
            </a:r>
            <a:r>
              <a:rPr lang="en-US" sz="4800" dirty="0" smtClean="0">
                <a:latin typeface="Times New Roman" pitchFamily="18" charset="0"/>
                <a:cs typeface="Times New Roman" pitchFamily="18" charset="0"/>
              </a:rPr>
              <a:t>) – NRHP listed 1992</a:t>
            </a:r>
            <a:endParaRPr lang="en-US" sz="4800" dirty="0">
              <a:latin typeface="Times New Roman" pitchFamily="18" charset="0"/>
              <a:cs typeface="Times New Roman" pitchFamily="18" charset="0"/>
            </a:endParaRPr>
          </a:p>
          <a:p>
            <a:pPr marL="0" indent="0">
              <a:buNone/>
            </a:pPr>
            <a:r>
              <a:rPr lang="en-US" sz="4800" dirty="0" smtClean="0">
                <a:latin typeface="Times New Roman" pitchFamily="18" charset="0"/>
                <a:cs typeface="Times New Roman" pitchFamily="18" charset="0"/>
              </a:rPr>
              <a:t>7.  1713 </a:t>
            </a:r>
            <a:r>
              <a:rPr lang="en-US" sz="4800" dirty="0">
                <a:latin typeface="Times New Roman" pitchFamily="18" charset="0"/>
                <a:cs typeface="Times New Roman" pitchFamily="18" charset="0"/>
              </a:rPr>
              <a:t>Dunlap </a:t>
            </a:r>
            <a:r>
              <a:rPr lang="en-US" sz="4800" dirty="0" smtClean="0">
                <a:latin typeface="Times New Roman" pitchFamily="18" charset="0"/>
                <a:cs typeface="Times New Roman" pitchFamily="18" charset="0"/>
              </a:rPr>
              <a:t>Street      Contributing   </a:t>
            </a:r>
            <a:r>
              <a:rPr lang="en-US" sz="4800" dirty="0" err="1" smtClean="0">
                <a:latin typeface="Times New Roman" pitchFamily="18" charset="0"/>
                <a:cs typeface="Times New Roman" pitchFamily="18" charset="0"/>
              </a:rPr>
              <a:t>Lauerman</a:t>
            </a:r>
            <a:r>
              <a:rPr lang="en-US" sz="4800" dirty="0" smtClean="0">
                <a:latin typeface="Times New Roman" pitchFamily="18" charset="0"/>
                <a:cs typeface="Times New Roman" pitchFamily="18" charset="0"/>
              </a:rPr>
              <a:t> </a:t>
            </a:r>
            <a:r>
              <a:rPr lang="en-US" sz="4800" dirty="0">
                <a:latin typeface="Times New Roman" pitchFamily="18" charset="0"/>
                <a:cs typeface="Times New Roman" pitchFamily="18" charset="0"/>
              </a:rPr>
              <a:t>Department </a:t>
            </a:r>
            <a:r>
              <a:rPr lang="en-US" sz="4800" dirty="0" smtClean="0">
                <a:latin typeface="Times New Roman" pitchFamily="18" charset="0"/>
                <a:cs typeface="Times New Roman" pitchFamily="18" charset="0"/>
              </a:rPr>
              <a:t>Store (c</a:t>
            </a:r>
            <a:r>
              <a:rPr lang="en-US" sz="4800" dirty="0">
                <a:latin typeface="Times New Roman" pitchFamily="18" charset="0"/>
                <a:cs typeface="Times New Roman" pitchFamily="18" charset="0"/>
              </a:rPr>
              <a:t>. 1904</a:t>
            </a:r>
            <a:r>
              <a:rPr lang="en-US" sz="4800" dirty="0" smtClean="0">
                <a:latin typeface="Times New Roman" pitchFamily="18" charset="0"/>
                <a:cs typeface="Times New Roman" pitchFamily="18" charset="0"/>
              </a:rPr>
              <a:t>) – NRHP listed 1992</a:t>
            </a:r>
            <a:endParaRPr lang="en-US" sz="4800" dirty="0">
              <a:latin typeface="Times New Roman" pitchFamily="18" charset="0"/>
              <a:cs typeface="Times New Roman" pitchFamily="18" charset="0"/>
            </a:endParaRPr>
          </a:p>
          <a:p>
            <a:pPr marL="0" indent="0">
              <a:buNone/>
            </a:pPr>
            <a:r>
              <a:rPr lang="en-US" sz="4800" dirty="0" smtClean="0">
                <a:latin typeface="Times New Roman" pitchFamily="18" charset="0"/>
                <a:cs typeface="Times New Roman" pitchFamily="18" charset="0"/>
              </a:rPr>
              <a:t>8.  1723 </a:t>
            </a:r>
            <a:r>
              <a:rPr lang="en-US" sz="4800" dirty="0">
                <a:latin typeface="Times New Roman" pitchFamily="18" charset="0"/>
                <a:cs typeface="Times New Roman" pitchFamily="18" charset="0"/>
              </a:rPr>
              <a:t>Main </a:t>
            </a:r>
            <a:r>
              <a:rPr lang="en-US" sz="4800" dirty="0" smtClean="0">
                <a:latin typeface="Times New Roman" pitchFamily="18" charset="0"/>
                <a:cs typeface="Times New Roman" pitchFamily="18" charset="0"/>
              </a:rPr>
              <a:t>Street          Contributing   Watson </a:t>
            </a:r>
            <a:r>
              <a:rPr lang="en-US" sz="4800" dirty="0">
                <a:latin typeface="Times New Roman" pitchFamily="18" charset="0"/>
                <a:cs typeface="Times New Roman" pitchFamily="18" charset="0"/>
              </a:rPr>
              <a:t>Brothers Building (1884)</a:t>
            </a:r>
          </a:p>
          <a:p>
            <a:pPr marL="0" indent="0">
              <a:buNone/>
            </a:pPr>
            <a:r>
              <a:rPr lang="en-US" sz="4800" dirty="0" smtClean="0">
                <a:latin typeface="Times New Roman" pitchFamily="18" charset="0"/>
                <a:cs typeface="Times New Roman" pitchFamily="18" charset="0"/>
              </a:rPr>
              <a:t>9.  1719 </a:t>
            </a:r>
            <a:r>
              <a:rPr lang="en-US" sz="4800" dirty="0">
                <a:latin typeface="Times New Roman" pitchFamily="18" charset="0"/>
                <a:cs typeface="Times New Roman" pitchFamily="18" charset="0"/>
              </a:rPr>
              <a:t>Main </a:t>
            </a:r>
            <a:r>
              <a:rPr lang="en-US" sz="4800" dirty="0" smtClean="0">
                <a:latin typeface="Times New Roman" pitchFamily="18" charset="0"/>
                <a:cs typeface="Times New Roman" pitchFamily="18" charset="0"/>
              </a:rPr>
              <a:t>Street          Contributing   North </a:t>
            </a:r>
            <a:r>
              <a:rPr lang="en-US" sz="4800" dirty="0">
                <a:latin typeface="Times New Roman" pitchFamily="18" charset="0"/>
                <a:cs typeface="Times New Roman" pitchFamily="18" charset="0"/>
              </a:rPr>
              <a:t>Star Publishing Building (1887)</a:t>
            </a:r>
          </a:p>
          <a:p>
            <a:pPr marL="0" indent="0">
              <a:buNone/>
            </a:pPr>
            <a:r>
              <a:rPr lang="en-US" sz="4800" dirty="0" smtClean="0">
                <a:latin typeface="Times New Roman" pitchFamily="18" charset="0"/>
                <a:cs typeface="Times New Roman" pitchFamily="18" charset="0"/>
              </a:rPr>
              <a:t>10. 1713-17 </a:t>
            </a:r>
            <a:r>
              <a:rPr lang="en-US" sz="4800" dirty="0">
                <a:latin typeface="Times New Roman" pitchFamily="18" charset="0"/>
                <a:cs typeface="Times New Roman" pitchFamily="18" charset="0"/>
              </a:rPr>
              <a:t>Main </a:t>
            </a:r>
            <a:r>
              <a:rPr lang="en-US" sz="4800" dirty="0" smtClean="0">
                <a:latin typeface="Times New Roman" pitchFamily="18" charset="0"/>
                <a:cs typeface="Times New Roman" pitchFamily="18" charset="0"/>
              </a:rPr>
              <a:t>Street    Contributing  Gustav </a:t>
            </a:r>
            <a:r>
              <a:rPr lang="en-US" sz="4800" dirty="0" err="1">
                <a:latin typeface="Times New Roman" pitchFamily="18" charset="0"/>
                <a:cs typeface="Times New Roman" pitchFamily="18" charset="0"/>
              </a:rPr>
              <a:t>Rienke</a:t>
            </a:r>
            <a:r>
              <a:rPr lang="en-US" sz="4800" dirty="0">
                <a:latin typeface="Times New Roman" pitchFamily="18" charset="0"/>
                <a:cs typeface="Times New Roman" pitchFamily="18" charset="0"/>
              </a:rPr>
              <a:t> Building (1887)</a:t>
            </a:r>
          </a:p>
          <a:p>
            <a:pPr marL="0" indent="0">
              <a:buNone/>
            </a:pPr>
            <a:r>
              <a:rPr lang="en-US" sz="4800" dirty="0" smtClean="0">
                <a:latin typeface="Times New Roman" pitchFamily="18" charset="0"/>
                <a:cs typeface="Times New Roman" pitchFamily="18" charset="0"/>
              </a:rPr>
              <a:t>11. 1705-11 </a:t>
            </a:r>
            <a:r>
              <a:rPr lang="en-US" sz="4800" dirty="0">
                <a:latin typeface="Times New Roman" pitchFamily="18" charset="0"/>
                <a:cs typeface="Times New Roman" pitchFamily="18" charset="0"/>
              </a:rPr>
              <a:t>Main Street </a:t>
            </a:r>
            <a:r>
              <a:rPr lang="en-US" sz="4800" dirty="0" smtClean="0">
                <a:latin typeface="Times New Roman" pitchFamily="18" charset="0"/>
                <a:cs typeface="Times New Roman" pitchFamily="18" charset="0"/>
              </a:rPr>
              <a:t>   Contributing   Burleigh </a:t>
            </a:r>
            <a:r>
              <a:rPr lang="en-US" sz="4800" dirty="0">
                <a:latin typeface="Times New Roman" pitchFamily="18" charset="0"/>
                <a:cs typeface="Times New Roman" pitchFamily="18" charset="0"/>
              </a:rPr>
              <a:t>Perkins Block (1888)</a:t>
            </a:r>
          </a:p>
          <a:p>
            <a:pPr marL="0" indent="0">
              <a:buNone/>
            </a:pPr>
            <a:r>
              <a:rPr lang="en-US" sz="4800" dirty="0" smtClean="0">
                <a:latin typeface="Times New Roman" pitchFamily="18" charset="0"/>
                <a:cs typeface="Times New Roman" pitchFamily="18" charset="0"/>
              </a:rPr>
              <a:t>12. 1701-03 </a:t>
            </a:r>
            <a:r>
              <a:rPr lang="en-US" sz="4800" dirty="0">
                <a:latin typeface="Times New Roman" pitchFamily="18" charset="0"/>
                <a:cs typeface="Times New Roman" pitchFamily="18" charset="0"/>
              </a:rPr>
              <a:t>Main </a:t>
            </a:r>
            <a:r>
              <a:rPr lang="en-US" sz="4800" dirty="0" smtClean="0">
                <a:latin typeface="Times New Roman" pitchFamily="18" charset="0"/>
                <a:cs typeface="Times New Roman" pitchFamily="18" charset="0"/>
              </a:rPr>
              <a:t>Street   Non-Contr.      First </a:t>
            </a:r>
            <a:r>
              <a:rPr lang="en-US" sz="4800" dirty="0">
                <a:latin typeface="Times New Roman" pitchFamily="18" charset="0"/>
                <a:cs typeface="Times New Roman" pitchFamily="18" charset="0"/>
              </a:rPr>
              <a:t>National Bank Building (1889), </a:t>
            </a:r>
            <a:r>
              <a:rPr lang="en-US" sz="4800" dirty="0" smtClean="0">
                <a:latin typeface="Times New Roman" pitchFamily="18" charset="0"/>
                <a:cs typeface="Times New Roman" pitchFamily="18" charset="0"/>
              </a:rPr>
              <a:t>façade </a:t>
            </a:r>
            <a:r>
              <a:rPr lang="en-US" sz="4800" dirty="0">
                <a:latin typeface="Times New Roman" pitchFamily="18" charset="0"/>
                <a:cs typeface="Times New Roman" pitchFamily="18" charset="0"/>
              </a:rPr>
              <a:t>(c. 1970)</a:t>
            </a:r>
          </a:p>
          <a:p>
            <a:pPr marL="0" indent="0">
              <a:buNone/>
            </a:pPr>
            <a:r>
              <a:rPr lang="en-US" sz="4800" dirty="0" smtClean="0">
                <a:latin typeface="Times New Roman" pitchFamily="18" charset="0"/>
                <a:cs typeface="Times New Roman" pitchFamily="18" charset="0"/>
              </a:rPr>
              <a:t>13. 710 </a:t>
            </a:r>
            <a:r>
              <a:rPr lang="en-US" sz="4800" dirty="0">
                <a:latin typeface="Times New Roman" pitchFamily="18" charset="0"/>
                <a:cs typeface="Times New Roman" pitchFamily="18" charset="0"/>
              </a:rPr>
              <a:t>Pierce </a:t>
            </a:r>
            <a:r>
              <a:rPr lang="en-US" sz="4800" dirty="0" smtClean="0">
                <a:latin typeface="Times New Roman" pitchFamily="18" charset="0"/>
                <a:cs typeface="Times New Roman" pitchFamily="18" charset="0"/>
              </a:rPr>
              <a:t>Street         Contributing    (c</a:t>
            </a:r>
            <a:r>
              <a:rPr lang="en-US" sz="4800" dirty="0">
                <a:latin typeface="Times New Roman" pitchFamily="18" charset="0"/>
                <a:cs typeface="Times New Roman" pitchFamily="18" charset="0"/>
              </a:rPr>
              <a:t>. 1920s)</a:t>
            </a:r>
          </a:p>
          <a:p>
            <a:pPr marL="0" indent="0">
              <a:buNone/>
            </a:pPr>
            <a:r>
              <a:rPr lang="en-US" sz="4800" dirty="0" smtClean="0">
                <a:latin typeface="Times New Roman" pitchFamily="18" charset="0"/>
                <a:cs typeface="Times New Roman" pitchFamily="18" charset="0"/>
              </a:rPr>
              <a:t>14. 1631 </a:t>
            </a:r>
            <a:r>
              <a:rPr lang="en-US" sz="4800" dirty="0">
                <a:latin typeface="Times New Roman" pitchFamily="18" charset="0"/>
                <a:cs typeface="Times New Roman" pitchFamily="18" charset="0"/>
              </a:rPr>
              <a:t>Main </a:t>
            </a:r>
            <a:r>
              <a:rPr lang="en-US" sz="4800" dirty="0" smtClean="0">
                <a:latin typeface="Times New Roman" pitchFamily="18" charset="0"/>
                <a:cs typeface="Times New Roman" pitchFamily="18" charset="0"/>
              </a:rPr>
              <a:t>Street         Contributing    (c</a:t>
            </a:r>
            <a:r>
              <a:rPr lang="en-US" sz="4800" dirty="0">
                <a:latin typeface="Times New Roman" pitchFamily="18" charset="0"/>
                <a:cs typeface="Times New Roman" pitchFamily="18" charset="0"/>
              </a:rPr>
              <a:t>. 1880), façade (1904)</a:t>
            </a:r>
          </a:p>
          <a:p>
            <a:pPr marL="0" indent="0">
              <a:buNone/>
            </a:pPr>
            <a:r>
              <a:rPr lang="en-US" sz="4800" dirty="0" smtClean="0">
                <a:latin typeface="Times New Roman" pitchFamily="18" charset="0"/>
                <a:cs typeface="Times New Roman" pitchFamily="18" charset="0"/>
              </a:rPr>
              <a:t>15. 1629 </a:t>
            </a:r>
            <a:r>
              <a:rPr lang="en-US" sz="4800" dirty="0">
                <a:latin typeface="Times New Roman" pitchFamily="18" charset="0"/>
                <a:cs typeface="Times New Roman" pitchFamily="18" charset="0"/>
              </a:rPr>
              <a:t>Main </a:t>
            </a:r>
            <a:r>
              <a:rPr lang="en-US" sz="4800" dirty="0" smtClean="0">
                <a:latin typeface="Times New Roman" pitchFamily="18" charset="0"/>
                <a:cs typeface="Times New Roman" pitchFamily="18" charset="0"/>
              </a:rPr>
              <a:t>Street         Non-Contr.      </a:t>
            </a:r>
            <a:r>
              <a:rPr lang="en-US" sz="4800" dirty="0" err="1" smtClean="0">
                <a:latin typeface="Times New Roman" pitchFamily="18" charset="0"/>
                <a:cs typeface="Times New Roman" pitchFamily="18" charset="0"/>
              </a:rPr>
              <a:t>Schuenemann</a:t>
            </a:r>
            <a:r>
              <a:rPr lang="en-US" sz="4800" dirty="0" smtClean="0">
                <a:latin typeface="Times New Roman" pitchFamily="18" charset="0"/>
                <a:cs typeface="Times New Roman" pitchFamily="18" charset="0"/>
              </a:rPr>
              <a:t> </a:t>
            </a:r>
            <a:r>
              <a:rPr lang="en-US" sz="4800" dirty="0">
                <a:latin typeface="Times New Roman" pitchFamily="18" charset="0"/>
                <a:cs typeface="Times New Roman" pitchFamily="18" charset="0"/>
              </a:rPr>
              <a:t>Building (c. 1910), </a:t>
            </a:r>
            <a:r>
              <a:rPr lang="en-US" sz="4800" dirty="0" smtClean="0">
                <a:latin typeface="Times New Roman" pitchFamily="18" charset="0"/>
                <a:cs typeface="Times New Roman" pitchFamily="18" charset="0"/>
              </a:rPr>
              <a:t>façade (</a:t>
            </a:r>
            <a:r>
              <a:rPr lang="en-US" sz="4800" dirty="0">
                <a:latin typeface="Times New Roman" pitchFamily="18" charset="0"/>
                <a:cs typeface="Times New Roman" pitchFamily="18" charset="0"/>
              </a:rPr>
              <a:t>c. 1970)</a:t>
            </a:r>
          </a:p>
          <a:p>
            <a:pPr marL="0" indent="0">
              <a:buNone/>
            </a:pPr>
            <a:r>
              <a:rPr lang="en-US" sz="4800" dirty="0" smtClean="0">
                <a:latin typeface="Times New Roman" pitchFamily="18" charset="0"/>
                <a:cs typeface="Times New Roman" pitchFamily="18" charset="0"/>
              </a:rPr>
              <a:t>16. 1625 </a:t>
            </a:r>
            <a:r>
              <a:rPr lang="en-US" sz="4800" dirty="0">
                <a:latin typeface="Times New Roman" pitchFamily="18" charset="0"/>
                <a:cs typeface="Times New Roman" pitchFamily="18" charset="0"/>
              </a:rPr>
              <a:t>Main </a:t>
            </a:r>
            <a:r>
              <a:rPr lang="en-US" sz="4800" dirty="0" smtClean="0">
                <a:latin typeface="Times New Roman" pitchFamily="18" charset="0"/>
                <a:cs typeface="Times New Roman" pitchFamily="18" charset="0"/>
              </a:rPr>
              <a:t>Street         Non-Contr.      </a:t>
            </a:r>
            <a:r>
              <a:rPr lang="en-US" sz="4800" dirty="0" err="1" smtClean="0">
                <a:latin typeface="Times New Roman" pitchFamily="18" charset="0"/>
                <a:cs typeface="Times New Roman" pitchFamily="18" charset="0"/>
              </a:rPr>
              <a:t>Friedstein</a:t>
            </a:r>
            <a:r>
              <a:rPr lang="en-US" sz="4800" dirty="0" smtClean="0">
                <a:latin typeface="Times New Roman" pitchFamily="18" charset="0"/>
                <a:cs typeface="Times New Roman" pitchFamily="18" charset="0"/>
              </a:rPr>
              <a:t> </a:t>
            </a:r>
            <a:r>
              <a:rPr lang="en-US" sz="4800" dirty="0">
                <a:latin typeface="Times New Roman" pitchFamily="18" charset="0"/>
                <a:cs typeface="Times New Roman" pitchFamily="18" charset="0"/>
              </a:rPr>
              <a:t>Building (c.1910), façade (c. </a:t>
            </a:r>
            <a:r>
              <a:rPr lang="en-US" sz="4800" dirty="0" smtClean="0">
                <a:latin typeface="Times New Roman" pitchFamily="18" charset="0"/>
                <a:cs typeface="Times New Roman" pitchFamily="18" charset="0"/>
              </a:rPr>
              <a:t>1970</a:t>
            </a:r>
            <a:r>
              <a:rPr lang="en-US" sz="4800" dirty="0">
                <a:latin typeface="Times New Roman" pitchFamily="18" charset="0"/>
                <a:cs typeface="Times New Roman" pitchFamily="18" charset="0"/>
              </a:rPr>
              <a:t>)</a:t>
            </a:r>
          </a:p>
          <a:p>
            <a:pPr marL="0" indent="0">
              <a:buNone/>
            </a:pPr>
            <a:r>
              <a:rPr lang="en-US" sz="4800" dirty="0" smtClean="0">
                <a:latin typeface="Times New Roman" pitchFamily="18" charset="0"/>
                <a:cs typeface="Times New Roman" pitchFamily="18" charset="0"/>
              </a:rPr>
              <a:t>17. 1619-23 </a:t>
            </a:r>
            <a:r>
              <a:rPr lang="en-US" sz="4800" dirty="0">
                <a:latin typeface="Times New Roman" pitchFamily="18" charset="0"/>
                <a:cs typeface="Times New Roman" pitchFamily="18" charset="0"/>
              </a:rPr>
              <a:t>Main </a:t>
            </a:r>
            <a:r>
              <a:rPr lang="en-US" sz="4800" dirty="0" smtClean="0">
                <a:latin typeface="Times New Roman" pitchFamily="18" charset="0"/>
                <a:cs typeface="Times New Roman" pitchFamily="18" charset="0"/>
              </a:rPr>
              <a:t>Street    Non-Contr.      (</a:t>
            </a:r>
            <a:r>
              <a:rPr lang="en-US" sz="4800" dirty="0">
                <a:latin typeface="Times New Roman" pitchFamily="18" charset="0"/>
                <a:cs typeface="Times New Roman" pitchFamily="18" charset="0"/>
              </a:rPr>
              <a:t>c. 1882), façade (c. 1970)</a:t>
            </a:r>
          </a:p>
          <a:p>
            <a:pPr marL="0" indent="0">
              <a:buNone/>
            </a:pPr>
            <a:r>
              <a:rPr lang="en-US" sz="4800" dirty="0" smtClean="0">
                <a:latin typeface="Times New Roman" pitchFamily="18" charset="0"/>
                <a:cs typeface="Times New Roman" pitchFamily="18" charset="0"/>
              </a:rPr>
              <a:t>18. Main Street                  Non-Contr.      (</a:t>
            </a:r>
            <a:r>
              <a:rPr lang="en-US" sz="4800" dirty="0">
                <a:latin typeface="Times New Roman" pitchFamily="18" charset="0"/>
                <a:cs typeface="Times New Roman" pitchFamily="18" charset="0"/>
              </a:rPr>
              <a:t>c. 1925)</a:t>
            </a:r>
          </a:p>
          <a:p>
            <a:pPr marL="0" indent="0">
              <a:buNone/>
            </a:pPr>
            <a:r>
              <a:rPr lang="en-US" sz="4800" dirty="0" smtClean="0">
                <a:latin typeface="Times New Roman" pitchFamily="18" charset="0"/>
                <a:cs typeface="Times New Roman" pitchFamily="18" charset="0"/>
              </a:rPr>
              <a:t>19. 1611 </a:t>
            </a:r>
            <a:r>
              <a:rPr lang="en-US" sz="4800" dirty="0">
                <a:latin typeface="Times New Roman" pitchFamily="18" charset="0"/>
                <a:cs typeface="Times New Roman" pitchFamily="18" charset="0"/>
              </a:rPr>
              <a:t>Main </a:t>
            </a:r>
            <a:r>
              <a:rPr lang="en-US" sz="4800" dirty="0" smtClean="0">
                <a:latin typeface="Times New Roman" pitchFamily="18" charset="0"/>
                <a:cs typeface="Times New Roman" pitchFamily="18" charset="0"/>
              </a:rPr>
              <a:t>Street         Contributing    C.A</a:t>
            </a:r>
            <a:r>
              <a:rPr lang="en-US" sz="4800" dirty="0">
                <a:latin typeface="Times New Roman" pitchFamily="18" charset="0"/>
                <a:cs typeface="Times New Roman" pitchFamily="18" charset="0"/>
              </a:rPr>
              <a:t>. Lind Building (1899)</a:t>
            </a:r>
          </a:p>
          <a:p>
            <a:pPr marL="0" indent="0">
              <a:buNone/>
            </a:pPr>
            <a:r>
              <a:rPr lang="en-US" sz="4800" dirty="0" smtClean="0">
                <a:latin typeface="Times New Roman" pitchFamily="18" charset="0"/>
                <a:cs typeface="Times New Roman" pitchFamily="18" charset="0"/>
              </a:rPr>
              <a:t>20. 1609 </a:t>
            </a:r>
            <a:r>
              <a:rPr lang="en-US" sz="4800" dirty="0">
                <a:latin typeface="Times New Roman" pitchFamily="18" charset="0"/>
                <a:cs typeface="Times New Roman" pitchFamily="18" charset="0"/>
              </a:rPr>
              <a:t>Main </a:t>
            </a:r>
            <a:r>
              <a:rPr lang="en-US" sz="4800" dirty="0" smtClean="0">
                <a:latin typeface="Times New Roman" pitchFamily="18" charset="0"/>
                <a:cs typeface="Times New Roman" pitchFamily="18" charset="0"/>
              </a:rPr>
              <a:t>Street         Contributing    C.A</a:t>
            </a:r>
            <a:r>
              <a:rPr lang="en-US" sz="4800" dirty="0">
                <a:latin typeface="Times New Roman" pitchFamily="18" charset="0"/>
                <a:cs typeface="Times New Roman" pitchFamily="18" charset="0"/>
              </a:rPr>
              <a:t>. Lind Building (1899)</a:t>
            </a:r>
          </a:p>
          <a:p>
            <a:pPr marL="0" indent="0">
              <a:buNone/>
            </a:pPr>
            <a:r>
              <a:rPr lang="en-US" sz="4800" dirty="0" smtClean="0">
                <a:latin typeface="Times New Roman" pitchFamily="18" charset="0"/>
                <a:cs typeface="Times New Roman" pitchFamily="18" charset="0"/>
              </a:rPr>
              <a:t>21. 1607 </a:t>
            </a:r>
            <a:r>
              <a:rPr lang="en-US" sz="4800" dirty="0">
                <a:latin typeface="Times New Roman" pitchFamily="18" charset="0"/>
                <a:cs typeface="Times New Roman" pitchFamily="18" charset="0"/>
              </a:rPr>
              <a:t>Main </a:t>
            </a:r>
            <a:r>
              <a:rPr lang="en-US" sz="4800" dirty="0" smtClean="0">
                <a:latin typeface="Times New Roman" pitchFamily="18" charset="0"/>
                <a:cs typeface="Times New Roman" pitchFamily="18" charset="0"/>
              </a:rPr>
              <a:t>Street         Contributing    </a:t>
            </a:r>
            <a:r>
              <a:rPr lang="en-US" sz="4800" dirty="0" err="1" smtClean="0">
                <a:latin typeface="Times New Roman" pitchFamily="18" charset="0"/>
                <a:cs typeface="Times New Roman" pitchFamily="18" charset="0"/>
              </a:rPr>
              <a:t>Luddington</a:t>
            </a:r>
            <a:r>
              <a:rPr lang="en-US" sz="4800" dirty="0" smtClean="0">
                <a:latin typeface="Times New Roman" pitchFamily="18" charset="0"/>
                <a:cs typeface="Times New Roman" pitchFamily="18" charset="0"/>
              </a:rPr>
              <a:t> </a:t>
            </a:r>
            <a:r>
              <a:rPr lang="en-US" sz="4800" dirty="0">
                <a:latin typeface="Times New Roman" pitchFamily="18" charset="0"/>
                <a:cs typeface="Times New Roman" pitchFamily="18" charset="0"/>
              </a:rPr>
              <a:t>Hotel (c. 1880), façade (c. </a:t>
            </a:r>
            <a:r>
              <a:rPr lang="en-US" sz="4800" dirty="0" smtClean="0">
                <a:latin typeface="Times New Roman" pitchFamily="18" charset="0"/>
                <a:cs typeface="Times New Roman" pitchFamily="18" charset="0"/>
              </a:rPr>
              <a:t>1890</a:t>
            </a:r>
            <a:r>
              <a:rPr lang="en-US" sz="4800" dirty="0">
                <a:latin typeface="Times New Roman" pitchFamily="18" charset="0"/>
                <a:cs typeface="Times New Roman" pitchFamily="18" charset="0"/>
              </a:rPr>
              <a:t>) – RAZED</a:t>
            </a:r>
          </a:p>
          <a:p>
            <a:pPr marL="0" indent="0">
              <a:buNone/>
            </a:pPr>
            <a:r>
              <a:rPr lang="en-US" sz="4800" dirty="0" smtClean="0">
                <a:latin typeface="Times New Roman" pitchFamily="18" charset="0"/>
                <a:cs typeface="Times New Roman" pitchFamily="18" charset="0"/>
              </a:rPr>
              <a:t>22. 1601-05 </a:t>
            </a:r>
            <a:r>
              <a:rPr lang="en-US" sz="4800" dirty="0">
                <a:latin typeface="Times New Roman" pitchFamily="18" charset="0"/>
                <a:cs typeface="Times New Roman" pitchFamily="18" charset="0"/>
              </a:rPr>
              <a:t>Main </a:t>
            </a:r>
            <a:r>
              <a:rPr lang="en-US" sz="4800" dirty="0" smtClean="0">
                <a:latin typeface="Times New Roman" pitchFamily="18" charset="0"/>
                <a:cs typeface="Times New Roman" pitchFamily="18" charset="0"/>
              </a:rPr>
              <a:t>Street    Contributing    </a:t>
            </a:r>
            <a:r>
              <a:rPr lang="en-US" sz="4800" dirty="0" err="1" smtClean="0">
                <a:latin typeface="Times New Roman" pitchFamily="18" charset="0"/>
                <a:cs typeface="Times New Roman" pitchFamily="18" charset="0"/>
              </a:rPr>
              <a:t>Raiche</a:t>
            </a:r>
            <a:r>
              <a:rPr lang="en-US" sz="4800" dirty="0" smtClean="0">
                <a:latin typeface="Times New Roman" pitchFamily="18" charset="0"/>
                <a:cs typeface="Times New Roman" pitchFamily="18" charset="0"/>
              </a:rPr>
              <a:t> </a:t>
            </a:r>
            <a:r>
              <a:rPr lang="en-US" sz="4800" dirty="0">
                <a:latin typeface="Times New Roman" pitchFamily="18" charset="0"/>
                <a:cs typeface="Times New Roman" pitchFamily="18" charset="0"/>
              </a:rPr>
              <a:t>Building (c. 1895), façade (c. </a:t>
            </a:r>
            <a:r>
              <a:rPr lang="en-US" sz="4800" dirty="0" smtClean="0">
                <a:latin typeface="Times New Roman" pitchFamily="18" charset="0"/>
                <a:cs typeface="Times New Roman" pitchFamily="18" charset="0"/>
              </a:rPr>
              <a:t>1915</a:t>
            </a:r>
            <a:r>
              <a:rPr lang="en-US" sz="4800" dirty="0">
                <a:latin typeface="Times New Roman" pitchFamily="18" charset="0"/>
                <a:cs typeface="Times New Roman" pitchFamily="18" charset="0"/>
              </a:rPr>
              <a:t>) – RAZED</a:t>
            </a:r>
          </a:p>
          <a:p>
            <a:pPr marL="0" indent="0">
              <a:buNone/>
            </a:pPr>
            <a:r>
              <a:rPr lang="en-US" sz="4800" dirty="0" smtClean="0">
                <a:latin typeface="Times New Roman" pitchFamily="18" charset="0"/>
                <a:cs typeface="Times New Roman" pitchFamily="18" charset="0"/>
              </a:rPr>
              <a:t>23. 1722-26 Main Street    Contributing    Bijou Theater Building (1906) – NRHP listed 1993</a:t>
            </a:r>
            <a:endParaRPr lang="en-US" sz="4800" dirty="0">
              <a:latin typeface="Times New Roman" pitchFamily="18" charset="0"/>
              <a:cs typeface="Times New Roman" pitchFamily="18" charset="0"/>
            </a:endParaRPr>
          </a:p>
          <a:p>
            <a:pPr marL="0" indent="0">
              <a:buNone/>
            </a:pPr>
            <a:endParaRPr lang="en-US" sz="4800" dirty="0" smtClean="0">
              <a:latin typeface="Times New Roman" pitchFamily="18" charset="0"/>
              <a:cs typeface="Times New Roman" pitchFamily="18" charset="0"/>
            </a:endParaRPr>
          </a:p>
          <a:p>
            <a:pPr marL="0" indent="0">
              <a:buNone/>
            </a:pPr>
            <a:r>
              <a:rPr lang="en-US" sz="4800" dirty="0" smtClean="0">
                <a:latin typeface="Times New Roman" pitchFamily="18" charset="0"/>
                <a:cs typeface="Times New Roman" pitchFamily="18" charset="0"/>
              </a:rPr>
              <a:t>Additional Potential Resources:</a:t>
            </a:r>
          </a:p>
          <a:p>
            <a:pPr marL="0" indent="0">
              <a:buNone/>
            </a:pPr>
            <a:r>
              <a:rPr lang="en-US" sz="4800" dirty="0" smtClean="0">
                <a:latin typeface="Times New Roman" pitchFamily="18" charset="0"/>
                <a:cs typeface="Times New Roman" pitchFamily="18" charset="0"/>
              </a:rPr>
              <a:t>1610-16 </a:t>
            </a:r>
            <a:r>
              <a:rPr lang="en-US" sz="4800" dirty="0">
                <a:latin typeface="Times New Roman" pitchFamily="18" charset="0"/>
                <a:cs typeface="Times New Roman" pitchFamily="18" charset="0"/>
              </a:rPr>
              <a:t>Main Street	Masonic Lodge (c. 1907)</a:t>
            </a:r>
          </a:p>
          <a:p>
            <a:pPr marL="0" indent="0">
              <a:buNone/>
            </a:pPr>
            <a:r>
              <a:rPr lang="en-US" sz="4800" dirty="0">
                <a:latin typeface="Times New Roman" pitchFamily="18" charset="0"/>
                <a:cs typeface="Times New Roman" pitchFamily="18" charset="0"/>
              </a:rPr>
              <a:t>1620-28 Main Street	Cook Block (c. 1888)</a:t>
            </a:r>
          </a:p>
          <a:p>
            <a:pPr marL="0" indent="0">
              <a:buNone/>
            </a:pPr>
            <a:r>
              <a:rPr lang="en-US" sz="4800" dirty="0">
                <a:latin typeface="Times New Roman" pitchFamily="18" charset="0"/>
                <a:cs typeface="Times New Roman" pitchFamily="18" charset="0"/>
              </a:rPr>
              <a:t>1630-34 Main Street	C.R. Johnson Block (c. 1895)</a:t>
            </a:r>
          </a:p>
          <a:p>
            <a:pPr marL="0" indent="0">
              <a:buNone/>
            </a:pPr>
            <a:r>
              <a:rPr lang="en-US" sz="4800" dirty="0">
                <a:latin typeface="Times New Roman" pitchFamily="18" charset="0"/>
                <a:cs typeface="Times New Roman" pitchFamily="18" charset="0"/>
              </a:rPr>
              <a:t>1708-10 Main Street	(c. 1895)</a:t>
            </a:r>
          </a:p>
          <a:p>
            <a:pPr marL="0" indent="0">
              <a:buNone/>
            </a:pPr>
            <a:r>
              <a:rPr lang="en-US" sz="4800" dirty="0">
                <a:latin typeface="Times New Roman" pitchFamily="18" charset="0"/>
                <a:cs typeface="Times New Roman" pitchFamily="18" charset="0"/>
              </a:rPr>
              <a:t>1714-18 Main Street 	(c. 1884)</a:t>
            </a:r>
          </a:p>
          <a:p>
            <a:pPr marL="0" indent="0">
              <a:buNone/>
            </a:pPr>
            <a:endParaRPr lang="en-US" dirty="0"/>
          </a:p>
        </p:txBody>
      </p:sp>
      <p:pic>
        <p:nvPicPr>
          <p:cNvPr id="5"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9400" y="609600"/>
            <a:ext cx="2514600" cy="1885950"/>
          </a:xfrm>
          <a:prstGeom prst="rect">
            <a:avLst/>
          </a:prstGeom>
          <a:effectLst>
            <a:softEdge rad="127000"/>
          </a:effectLst>
        </p:spPr>
      </p:pic>
      <p:sp>
        <p:nvSpPr>
          <p:cNvPr id="6" name="TextBox 5"/>
          <p:cNvSpPr txBox="1"/>
          <p:nvPr/>
        </p:nvSpPr>
        <p:spPr>
          <a:xfrm>
            <a:off x="7353300" y="2364745"/>
            <a:ext cx="1333500" cy="261610"/>
          </a:xfrm>
          <a:prstGeom prst="rect">
            <a:avLst/>
          </a:prstGeom>
          <a:noFill/>
        </p:spPr>
        <p:txBody>
          <a:bodyPr wrap="square" rtlCol="0">
            <a:spAutoFit/>
          </a:bodyPr>
          <a:lstStyle/>
          <a:p>
            <a:r>
              <a:rPr lang="en-US" sz="1100" i="1" dirty="0" smtClean="0">
                <a:latin typeface="Times New Roman" pitchFamily="18" charset="0"/>
                <a:cs typeface="Times New Roman" pitchFamily="18" charset="0"/>
              </a:rPr>
              <a:t>Main Street Today</a:t>
            </a:r>
            <a:endParaRPr lang="en-US" sz="1100" i="1" dirty="0">
              <a:latin typeface="Times New Roman" pitchFamily="18" charset="0"/>
              <a:cs typeface="Times New Roman" pitchFamily="18" charset="0"/>
            </a:endParaRPr>
          </a:p>
        </p:txBody>
      </p:sp>
      <p:sp>
        <p:nvSpPr>
          <p:cNvPr id="7" name="TextBox 6"/>
          <p:cNvSpPr txBox="1"/>
          <p:nvPr/>
        </p:nvSpPr>
        <p:spPr>
          <a:xfrm>
            <a:off x="838200" y="6442594"/>
            <a:ext cx="6643255" cy="261610"/>
          </a:xfrm>
          <a:prstGeom prst="rect">
            <a:avLst/>
          </a:prstGeom>
          <a:noFill/>
        </p:spPr>
        <p:txBody>
          <a:bodyPr wrap="square" rtlCol="0">
            <a:spAutoFit/>
          </a:bodyPr>
          <a:lstStyle/>
          <a:p>
            <a:r>
              <a:rPr lang="en-US" sz="1100" i="1" dirty="0" smtClean="0">
                <a:latin typeface="Times New Roman" pitchFamily="18" charset="0"/>
                <a:cs typeface="Times New Roman" pitchFamily="18" charset="0"/>
              </a:rPr>
              <a:t>Background – Postcard view of Main Street, c. 1910</a:t>
            </a:r>
            <a:endParaRPr lang="en-US" sz="1100" i="1" dirty="0">
              <a:latin typeface="Times New Roman" pitchFamily="18" charset="0"/>
              <a:cs typeface="Times New Roman" pitchFamily="18" charset="0"/>
            </a:endParaRPr>
          </a:p>
        </p:txBody>
      </p:sp>
      <p:sp>
        <p:nvSpPr>
          <p:cNvPr id="8" name="TextBox 7"/>
          <p:cNvSpPr txBox="1"/>
          <p:nvPr/>
        </p:nvSpPr>
        <p:spPr>
          <a:xfrm>
            <a:off x="7162800" y="6442594"/>
            <a:ext cx="1981200" cy="276999"/>
          </a:xfrm>
          <a:prstGeom prst="rect">
            <a:avLst/>
          </a:prstGeom>
          <a:noFill/>
        </p:spPr>
        <p:txBody>
          <a:bodyPr wrap="square" rtlCol="0">
            <a:spAutoFit/>
          </a:bodyPr>
          <a:lstStyle/>
          <a:p>
            <a:pPr algn="r"/>
            <a:r>
              <a:rPr lang="en-US" sz="1200" dirty="0" smtClean="0">
                <a:latin typeface="Times New Roman" pitchFamily="18" charset="0"/>
                <a:cs typeface="Times New Roman" pitchFamily="18" charset="0"/>
              </a:rPr>
              <a:t>Page 18</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41293744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5181600" cy="762000"/>
          </a:xfrm>
        </p:spPr>
        <p:style>
          <a:lnRef idx="2">
            <a:schemeClr val="dk1"/>
          </a:lnRef>
          <a:fillRef idx="1">
            <a:schemeClr val="lt1"/>
          </a:fillRef>
          <a:effectRef idx="0">
            <a:schemeClr val="dk1"/>
          </a:effectRef>
          <a:fontRef idx="minor">
            <a:schemeClr val="dk1"/>
          </a:fontRef>
        </p:style>
        <p:txBody>
          <a:bodyPr>
            <a:noAutofit/>
          </a:bodyPr>
          <a:lstStyle/>
          <a:p>
            <a:pPr algn="l"/>
            <a:r>
              <a:rPr lang="en-US" sz="2500" dirty="0" smtClean="0">
                <a:latin typeface="Times New Roman" pitchFamily="18" charset="0"/>
                <a:cs typeface="Times New Roman" pitchFamily="18" charset="0"/>
              </a:rPr>
              <a:t>Proposed Hall Avenue Historic District</a:t>
            </a:r>
            <a:endParaRPr lang="en-US" sz="2500" dirty="0">
              <a:latin typeface="Times New Roman" pitchFamily="18" charset="0"/>
              <a:cs typeface="Times New Roman" pitchFamily="18" charset="0"/>
            </a:endParaRPr>
          </a:p>
        </p:txBody>
      </p:sp>
      <p:pic>
        <p:nvPicPr>
          <p:cNvPr id="4" name="Content Placeholder 3"/>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5943212" y="4197927"/>
            <a:ext cx="3201176" cy="2472223"/>
          </a:xfrm>
          <a:effectLst>
            <a:softEdge rad="127000"/>
          </a:effectLst>
        </p:spPr>
      </p:pic>
      <p:sp>
        <p:nvSpPr>
          <p:cNvPr id="7" name="Content Placeholder 3"/>
          <p:cNvSpPr>
            <a:spLocks noGrp="1"/>
          </p:cNvSpPr>
          <p:nvPr>
            <p:ph sz="half" idx="2"/>
          </p:nvPr>
        </p:nvSpPr>
        <p:spPr>
          <a:xfrm>
            <a:off x="304800" y="3470978"/>
            <a:ext cx="6033655" cy="2957945"/>
          </a:xfrm>
          <a:solidFill>
            <a:schemeClr val="bg1"/>
          </a:solidFill>
          <a:effectLst>
            <a:softEdge rad="127000"/>
          </a:effectLst>
        </p:spPr>
        <p:txBody>
          <a:bodyPr>
            <a:normAutofit fontScale="25000" lnSpcReduction="20000"/>
          </a:bodyPr>
          <a:lstStyle/>
          <a:p>
            <a:pPr marL="0" indent="0">
              <a:lnSpc>
                <a:spcPct val="120000"/>
              </a:lnSpc>
              <a:spcBef>
                <a:spcPts val="0"/>
              </a:spcBef>
              <a:buNone/>
            </a:pPr>
            <a:r>
              <a:rPr lang="en-US" sz="4800" dirty="0">
                <a:latin typeface="Times New Roman" pitchFamily="18" charset="0"/>
                <a:cs typeface="Times New Roman" pitchFamily="18" charset="0"/>
              </a:rPr>
              <a:t>Because of the dominance of the lumber industry and the boomtown nature of Marinette in its early years, most of the buildings were made of wood and were frequently threatened by fire in the congested downtown area.  In the early 1880s, Isaac Stephenson built the first brick commercial block in Marinette on Hall Avenue, thereby encouraging commercial development westward along Hall Avenue away from downtown.  In 1888 Hall Avenue was extended westward across a swamp giving farmers in the western agricultural region access to Marinette, thereby greatly increasing traffic on Hall Avenue.  </a:t>
            </a:r>
          </a:p>
          <a:p>
            <a:pPr marL="0" indent="0">
              <a:lnSpc>
                <a:spcPct val="120000"/>
              </a:lnSpc>
              <a:spcBef>
                <a:spcPts val="0"/>
              </a:spcBef>
              <a:buNone/>
            </a:pPr>
            <a:endParaRPr lang="en-US" sz="4800" dirty="0">
              <a:latin typeface="Times New Roman" pitchFamily="18" charset="0"/>
              <a:cs typeface="Times New Roman" pitchFamily="18" charset="0"/>
            </a:endParaRPr>
          </a:p>
          <a:p>
            <a:pPr marL="0" indent="0">
              <a:lnSpc>
                <a:spcPct val="120000"/>
              </a:lnSpc>
              <a:spcBef>
                <a:spcPts val="0"/>
              </a:spcBef>
              <a:buNone/>
            </a:pPr>
            <a:r>
              <a:rPr lang="en-US" sz="4800" dirty="0" smtClean="0">
                <a:latin typeface="Times New Roman" pitchFamily="18" charset="0"/>
                <a:cs typeface="Times New Roman" pitchFamily="18" charset="0"/>
              </a:rPr>
              <a:t>The proposed Hall </a:t>
            </a:r>
            <a:r>
              <a:rPr lang="en-US" sz="4800" dirty="0">
                <a:latin typeface="Times New Roman" pitchFamily="18" charset="0"/>
                <a:cs typeface="Times New Roman" pitchFamily="18" charset="0"/>
              </a:rPr>
              <a:t>Avenue commercial historic district </a:t>
            </a:r>
            <a:r>
              <a:rPr lang="en-US" sz="4800" dirty="0" smtClean="0">
                <a:latin typeface="Times New Roman" pitchFamily="18" charset="0"/>
                <a:cs typeface="Times New Roman" pitchFamily="18" charset="0"/>
              </a:rPr>
              <a:t>housed </a:t>
            </a:r>
            <a:r>
              <a:rPr lang="en-US" sz="4800" dirty="0">
                <a:latin typeface="Times New Roman" pitchFamily="18" charset="0"/>
                <a:cs typeface="Times New Roman" pitchFamily="18" charset="0"/>
              </a:rPr>
              <a:t>two former hotels; the Arlington in the J.D. Bell Block and the Windsor Hotel in F. Rock’s Block.  As most work in the sawmills was seasonal, workers were transient and lived in boarding houses or hotels, making these buildings historically significant.  The Hall Avenue commercial district also catered to a more local clientele than the more </a:t>
            </a:r>
            <a:r>
              <a:rPr lang="en-US" sz="4800" dirty="0" smtClean="0">
                <a:latin typeface="Times New Roman" pitchFamily="18" charset="0"/>
                <a:cs typeface="Times New Roman" pitchFamily="18" charset="0"/>
              </a:rPr>
              <a:t>regionally focused </a:t>
            </a:r>
            <a:r>
              <a:rPr lang="en-US" sz="4800" dirty="0">
                <a:latin typeface="Times New Roman" pitchFamily="18" charset="0"/>
                <a:cs typeface="Times New Roman" pitchFamily="18" charset="0"/>
              </a:rPr>
              <a:t>Main Street area and was characterized by localized businesses such as a bakery, a meat shop, and saloons.  </a:t>
            </a:r>
            <a:r>
              <a:rPr lang="en-US" sz="4800" dirty="0" smtClean="0">
                <a:latin typeface="Times New Roman" pitchFamily="18" charset="0"/>
                <a:cs typeface="Times New Roman" pitchFamily="18" charset="0"/>
              </a:rPr>
              <a:t>In 1991, the </a:t>
            </a:r>
            <a:r>
              <a:rPr lang="en-US" sz="4800" dirty="0">
                <a:latin typeface="Times New Roman" pitchFamily="18" charset="0"/>
                <a:cs typeface="Times New Roman" pitchFamily="18" charset="0"/>
              </a:rPr>
              <a:t>Hall Avenue district </a:t>
            </a:r>
            <a:r>
              <a:rPr lang="en-US" sz="4800" dirty="0" smtClean="0">
                <a:latin typeface="Times New Roman" pitchFamily="18" charset="0"/>
                <a:cs typeface="Times New Roman" pitchFamily="18" charset="0"/>
              </a:rPr>
              <a:t>was one of the </a:t>
            </a:r>
            <a:r>
              <a:rPr lang="en-US" sz="4800" dirty="0">
                <a:latin typeface="Times New Roman" pitchFamily="18" charset="0"/>
                <a:cs typeface="Times New Roman" pitchFamily="18" charset="0"/>
              </a:rPr>
              <a:t>best remaining </a:t>
            </a:r>
            <a:r>
              <a:rPr lang="en-US" sz="4800" dirty="0" smtClean="0">
                <a:latin typeface="Times New Roman" pitchFamily="18" charset="0"/>
                <a:cs typeface="Times New Roman" pitchFamily="18" charset="0"/>
              </a:rPr>
              <a:t>examples </a:t>
            </a:r>
            <a:r>
              <a:rPr lang="en-US" sz="4800" dirty="0">
                <a:latin typeface="Times New Roman" pitchFamily="18" charset="0"/>
                <a:cs typeface="Times New Roman" pitchFamily="18" charset="0"/>
              </a:rPr>
              <a:t>of a local commercial district remaining in Marinette.</a:t>
            </a:r>
          </a:p>
          <a:p>
            <a:pPr marL="0" indent="0">
              <a:buNone/>
            </a:pPr>
            <a:endParaRPr lang="en-US" sz="4800" dirty="0">
              <a:latin typeface="Times New Roman" pitchFamily="18" charset="0"/>
              <a:cs typeface="Times New Roman" pitchFamily="18" charset="0"/>
            </a:endParaRPr>
          </a:p>
          <a:p>
            <a:pPr marL="0" indent="0">
              <a:buNone/>
            </a:pPr>
            <a:endParaRPr lang="en-US"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5600" y="76200"/>
            <a:ext cx="2438400" cy="1708376"/>
          </a:xfrm>
          <a:prstGeom prst="rect">
            <a:avLst/>
          </a:prstGeom>
          <a:effectLst>
            <a:softEdge rad="127000"/>
          </a:effectLst>
        </p:spPr>
      </p:pic>
      <p:sp>
        <p:nvSpPr>
          <p:cNvPr id="10" name="TextBox 9"/>
          <p:cNvSpPr txBox="1"/>
          <p:nvPr/>
        </p:nvSpPr>
        <p:spPr>
          <a:xfrm>
            <a:off x="7543800" y="1684934"/>
            <a:ext cx="1066800" cy="261610"/>
          </a:xfrm>
          <a:prstGeom prst="rect">
            <a:avLst/>
          </a:prstGeom>
          <a:noFill/>
        </p:spPr>
        <p:txBody>
          <a:bodyPr wrap="square" rtlCol="0">
            <a:spAutoFit/>
          </a:bodyPr>
          <a:lstStyle/>
          <a:p>
            <a:r>
              <a:rPr lang="en-US" sz="1100" i="1" dirty="0" err="1" smtClean="0">
                <a:latin typeface="Times New Roman" pitchFamily="18" charset="0"/>
                <a:cs typeface="Times New Roman" pitchFamily="18" charset="0"/>
              </a:rPr>
              <a:t>Whitbeck</a:t>
            </a:r>
            <a:r>
              <a:rPr lang="en-US" sz="1100" i="1" dirty="0" smtClean="0">
                <a:latin typeface="Times New Roman" pitchFamily="18" charset="0"/>
                <a:cs typeface="Times New Roman" pitchFamily="18" charset="0"/>
              </a:rPr>
              <a:t> Block</a:t>
            </a:r>
            <a:endParaRPr lang="en-US" sz="1100" i="1" dirty="0">
              <a:latin typeface="Times New Roman" pitchFamily="18" charset="0"/>
              <a:cs typeface="Times New Roman" pitchFamily="18" charset="0"/>
            </a:endParaRPr>
          </a:p>
        </p:txBody>
      </p:sp>
      <p:sp>
        <p:nvSpPr>
          <p:cNvPr id="11" name="TextBox 10"/>
          <p:cNvSpPr txBox="1"/>
          <p:nvPr/>
        </p:nvSpPr>
        <p:spPr>
          <a:xfrm>
            <a:off x="6186055" y="6539345"/>
            <a:ext cx="2895600" cy="261610"/>
          </a:xfrm>
          <a:prstGeom prst="rect">
            <a:avLst/>
          </a:prstGeom>
          <a:noFill/>
        </p:spPr>
        <p:txBody>
          <a:bodyPr wrap="square" rtlCol="0">
            <a:spAutoFit/>
          </a:bodyPr>
          <a:lstStyle/>
          <a:p>
            <a:r>
              <a:rPr lang="en-US" sz="1100" i="1" dirty="0" smtClean="0">
                <a:latin typeface="Times New Roman" pitchFamily="18" charset="0"/>
                <a:cs typeface="Times New Roman" pitchFamily="18" charset="0"/>
              </a:rPr>
              <a:t>J. D. Bell Block --Arlington Hotel, c. 1900</a:t>
            </a:r>
            <a:endParaRPr lang="en-US" sz="1100" i="1" dirty="0">
              <a:latin typeface="Times New Roman" pitchFamily="18" charset="0"/>
              <a:cs typeface="Times New Roman" pitchFamily="18" charset="0"/>
            </a:endParaRPr>
          </a:p>
        </p:txBody>
      </p:sp>
      <p:sp>
        <p:nvSpPr>
          <p:cNvPr id="12" name="TextBox 11"/>
          <p:cNvSpPr txBox="1"/>
          <p:nvPr/>
        </p:nvSpPr>
        <p:spPr>
          <a:xfrm>
            <a:off x="838199" y="6596390"/>
            <a:ext cx="6643255" cy="261610"/>
          </a:xfrm>
          <a:prstGeom prst="rect">
            <a:avLst/>
          </a:prstGeom>
          <a:noFill/>
        </p:spPr>
        <p:txBody>
          <a:bodyPr wrap="square" rtlCol="0">
            <a:spAutoFit/>
          </a:bodyPr>
          <a:lstStyle/>
          <a:p>
            <a:pPr algn="ctr"/>
            <a:r>
              <a:rPr lang="en-US" sz="1100" i="1" dirty="0" smtClean="0">
                <a:latin typeface="Times New Roman" pitchFamily="18" charset="0"/>
                <a:cs typeface="Times New Roman" pitchFamily="18" charset="0"/>
              </a:rPr>
              <a:t>Background – Hall Avenue Today</a:t>
            </a:r>
            <a:endParaRPr lang="en-US" sz="1100" i="1" dirty="0">
              <a:latin typeface="Times New Roman" pitchFamily="18" charset="0"/>
              <a:cs typeface="Times New Roman" pitchFamily="18" charset="0"/>
            </a:endParaRPr>
          </a:p>
        </p:txBody>
      </p:sp>
      <p:sp>
        <p:nvSpPr>
          <p:cNvPr id="13" name="TextBox 12"/>
          <p:cNvSpPr txBox="1"/>
          <p:nvPr/>
        </p:nvSpPr>
        <p:spPr>
          <a:xfrm>
            <a:off x="152400" y="6428923"/>
            <a:ext cx="1981200" cy="276999"/>
          </a:xfrm>
          <a:prstGeom prst="rect">
            <a:avLst/>
          </a:prstGeom>
          <a:noFill/>
        </p:spPr>
        <p:txBody>
          <a:bodyPr wrap="square" rtlCol="0">
            <a:spAutoFit/>
          </a:bodyPr>
          <a:lstStyle/>
          <a:p>
            <a:r>
              <a:rPr lang="en-US" sz="1200" dirty="0" smtClean="0">
                <a:latin typeface="Times New Roman" pitchFamily="18" charset="0"/>
                <a:cs typeface="Times New Roman" pitchFamily="18" charset="0"/>
              </a:rPr>
              <a:t>Page 19</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35987362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0"/>
            <a:lum/>
          </a:blip>
          <a:srcRect/>
          <a:stretch>
            <a:fillRect t="-1000" b="-1000"/>
          </a:stretch>
        </a:blipFill>
        <a:effectLst/>
      </p:bgPr>
    </p:bg>
    <p:spTree>
      <p:nvGrpSpPr>
        <p:cNvPr id="1" name=""/>
        <p:cNvGrpSpPr/>
        <p:nvPr/>
      </p:nvGrpSpPr>
      <p:grpSpPr>
        <a:xfrm>
          <a:off x="0" y="0"/>
          <a:ext cx="0" cy="0"/>
          <a:chOff x="0" y="0"/>
          <a:chExt cx="0" cy="0"/>
        </a:xfrm>
      </p:grpSpPr>
      <p:sp>
        <p:nvSpPr>
          <p:cNvPr id="8" name="Content Placeholder 7"/>
          <p:cNvSpPr>
            <a:spLocks noGrp="1"/>
          </p:cNvSpPr>
          <p:nvPr>
            <p:ph sz="half" idx="2"/>
          </p:nvPr>
        </p:nvSpPr>
        <p:spPr>
          <a:xfrm>
            <a:off x="3442855" y="1798721"/>
            <a:ext cx="5687291" cy="1586806"/>
          </a:xfrm>
          <a:effectLst>
            <a:softEdge rad="127000"/>
          </a:effectLst>
        </p:spPr>
        <p:style>
          <a:lnRef idx="0">
            <a:scrgbClr r="0" g="0" b="0"/>
          </a:lnRef>
          <a:fillRef idx="1001">
            <a:schemeClr val="lt1"/>
          </a:fillRef>
          <a:effectRef idx="0">
            <a:scrgbClr r="0" g="0" b="0"/>
          </a:effectRef>
          <a:fontRef idx="major"/>
        </p:style>
        <p:txBody>
          <a:bodyPr>
            <a:normAutofit fontScale="25000" lnSpcReduction="20000"/>
          </a:bodyPr>
          <a:lstStyle/>
          <a:p>
            <a:pPr marL="0" indent="0">
              <a:lnSpc>
                <a:spcPct val="120000"/>
              </a:lnSpc>
              <a:spcBef>
                <a:spcPts val="0"/>
              </a:spcBef>
              <a:buNone/>
            </a:pPr>
            <a:r>
              <a:rPr lang="en-US" sz="4800" dirty="0" smtClean="0">
                <a:latin typeface="Times New Roman" pitchFamily="18" charset="0"/>
                <a:cs typeface="Times New Roman" pitchFamily="18" charset="0"/>
              </a:rPr>
              <a:t>1.  2100 </a:t>
            </a:r>
            <a:r>
              <a:rPr lang="en-US" sz="4800" dirty="0">
                <a:latin typeface="Times New Roman" pitchFamily="18" charset="0"/>
                <a:cs typeface="Times New Roman" pitchFamily="18" charset="0"/>
              </a:rPr>
              <a:t>Hall Avenue	</a:t>
            </a:r>
            <a:r>
              <a:rPr lang="en-US" sz="4800" dirty="0" smtClean="0">
                <a:latin typeface="Times New Roman" pitchFamily="18" charset="0"/>
                <a:cs typeface="Times New Roman" pitchFamily="18" charset="0"/>
              </a:rPr>
              <a:t>Non-Contr.     </a:t>
            </a:r>
            <a:r>
              <a:rPr lang="en-US" sz="4800" dirty="0" err="1" smtClean="0">
                <a:latin typeface="Times New Roman" pitchFamily="18" charset="0"/>
                <a:cs typeface="Times New Roman" pitchFamily="18" charset="0"/>
              </a:rPr>
              <a:t>Whitbeck</a:t>
            </a:r>
            <a:r>
              <a:rPr lang="en-US" sz="4800" dirty="0" smtClean="0">
                <a:latin typeface="Times New Roman" pitchFamily="18" charset="0"/>
                <a:cs typeface="Times New Roman" pitchFamily="18" charset="0"/>
              </a:rPr>
              <a:t> </a:t>
            </a:r>
            <a:r>
              <a:rPr lang="en-US" sz="4800" dirty="0">
                <a:latin typeface="Times New Roman" pitchFamily="18" charset="0"/>
                <a:cs typeface="Times New Roman" pitchFamily="18" charset="0"/>
              </a:rPr>
              <a:t>Block </a:t>
            </a:r>
            <a:r>
              <a:rPr lang="en-US" sz="4800" dirty="0" smtClean="0">
                <a:latin typeface="Times New Roman" pitchFamily="18" charset="0"/>
                <a:cs typeface="Times New Roman" pitchFamily="18" charset="0"/>
              </a:rPr>
              <a:t>(</a:t>
            </a:r>
            <a:r>
              <a:rPr lang="en-US" sz="4800" dirty="0">
                <a:latin typeface="Times New Roman" pitchFamily="18" charset="0"/>
                <a:cs typeface="Times New Roman" pitchFamily="18" charset="0"/>
              </a:rPr>
              <a:t>c.1895), façade (c. 1970)</a:t>
            </a:r>
          </a:p>
          <a:p>
            <a:pPr marL="0" indent="0">
              <a:lnSpc>
                <a:spcPct val="120000"/>
              </a:lnSpc>
              <a:spcBef>
                <a:spcPts val="0"/>
              </a:spcBef>
              <a:buNone/>
            </a:pPr>
            <a:r>
              <a:rPr lang="en-US" sz="4800" dirty="0" smtClean="0">
                <a:latin typeface="Times New Roman" pitchFamily="18" charset="0"/>
                <a:cs typeface="Times New Roman" pitchFamily="18" charset="0"/>
              </a:rPr>
              <a:t>2.  2106 </a:t>
            </a:r>
            <a:r>
              <a:rPr lang="en-US" sz="4800" dirty="0">
                <a:latin typeface="Times New Roman" pitchFamily="18" charset="0"/>
                <a:cs typeface="Times New Roman" pitchFamily="18" charset="0"/>
              </a:rPr>
              <a:t>Hall Avenue	</a:t>
            </a:r>
            <a:r>
              <a:rPr lang="en-US" sz="4800" dirty="0" smtClean="0">
                <a:latin typeface="Times New Roman" pitchFamily="18" charset="0"/>
                <a:cs typeface="Times New Roman" pitchFamily="18" charset="0"/>
              </a:rPr>
              <a:t>Contributing</a:t>
            </a:r>
            <a:r>
              <a:rPr lang="en-US" sz="4800" dirty="0">
                <a:latin typeface="Times New Roman" pitchFamily="18" charset="0"/>
                <a:cs typeface="Times New Roman" pitchFamily="18" charset="0"/>
              </a:rPr>
              <a:t>	</a:t>
            </a:r>
            <a:r>
              <a:rPr lang="en-US" sz="4800" dirty="0" smtClean="0">
                <a:latin typeface="Times New Roman" pitchFamily="18" charset="0"/>
                <a:cs typeface="Times New Roman" pitchFamily="18" charset="0"/>
              </a:rPr>
              <a:t>Martineau </a:t>
            </a:r>
            <a:r>
              <a:rPr lang="en-US" sz="4800" dirty="0">
                <a:latin typeface="Times New Roman" pitchFamily="18" charset="0"/>
                <a:cs typeface="Times New Roman" pitchFamily="18" charset="0"/>
              </a:rPr>
              <a:t>Building (</a:t>
            </a:r>
            <a:r>
              <a:rPr lang="en-US" sz="4800" dirty="0" smtClean="0">
                <a:latin typeface="Times New Roman" pitchFamily="18" charset="0"/>
                <a:cs typeface="Times New Roman" pitchFamily="18" charset="0"/>
              </a:rPr>
              <a:t>c.1905</a:t>
            </a:r>
            <a:r>
              <a:rPr lang="en-US" sz="4800" dirty="0">
                <a:latin typeface="Times New Roman" pitchFamily="18" charset="0"/>
                <a:cs typeface="Times New Roman" pitchFamily="18" charset="0"/>
              </a:rPr>
              <a:t>) – RAZED</a:t>
            </a:r>
          </a:p>
          <a:p>
            <a:pPr marL="0" indent="0">
              <a:lnSpc>
                <a:spcPct val="120000"/>
              </a:lnSpc>
              <a:spcBef>
                <a:spcPts val="0"/>
              </a:spcBef>
              <a:buNone/>
            </a:pPr>
            <a:r>
              <a:rPr lang="en-US" sz="4800" dirty="0" smtClean="0">
                <a:latin typeface="Times New Roman" pitchFamily="18" charset="0"/>
                <a:cs typeface="Times New Roman" pitchFamily="18" charset="0"/>
              </a:rPr>
              <a:t>3.  2110-12 </a:t>
            </a:r>
            <a:r>
              <a:rPr lang="en-US" sz="4800" dirty="0">
                <a:latin typeface="Times New Roman" pitchFamily="18" charset="0"/>
                <a:cs typeface="Times New Roman" pitchFamily="18" charset="0"/>
              </a:rPr>
              <a:t>Hall Avenue	</a:t>
            </a:r>
            <a:r>
              <a:rPr lang="en-US" sz="4800" dirty="0" smtClean="0">
                <a:latin typeface="Times New Roman" pitchFamily="18" charset="0"/>
                <a:cs typeface="Times New Roman" pitchFamily="18" charset="0"/>
              </a:rPr>
              <a:t>Contributing</a:t>
            </a:r>
            <a:r>
              <a:rPr lang="en-US" sz="4800" dirty="0">
                <a:latin typeface="Times New Roman" pitchFamily="18" charset="0"/>
                <a:cs typeface="Times New Roman" pitchFamily="18" charset="0"/>
              </a:rPr>
              <a:t>	</a:t>
            </a:r>
            <a:r>
              <a:rPr lang="en-US" sz="4800" dirty="0" smtClean="0">
                <a:latin typeface="Times New Roman" pitchFamily="18" charset="0"/>
                <a:cs typeface="Times New Roman" pitchFamily="18" charset="0"/>
              </a:rPr>
              <a:t>F</a:t>
            </a:r>
            <a:r>
              <a:rPr lang="en-US" sz="4800" dirty="0">
                <a:latin typeface="Times New Roman" pitchFamily="18" charset="0"/>
                <a:cs typeface="Times New Roman" pitchFamily="18" charset="0"/>
              </a:rPr>
              <a:t>. Rock’s House (1885)</a:t>
            </a:r>
          </a:p>
          <a:p>
            <a:pPr marL="0" indent="0">
              <a:lnSpc>
                <a:spcPct val="120000"/>
              </a:lnSpc>
              <a:spcBef>
                <a:spcPts val="0"/>
              </a:spcBef>
              <a:buNone/>
            </a:pPr>
            <a:r>
              <a:rPr lang="en-US" sz="4800" dirty="0" smtClean="0">
                <a:latin typeface="Times New Roman" pitchFamily="18" charset="0"/>
                <a:cs typeface="Times New Roman" pitchFamily="18" charset="0"/>
              </a:rPr>
              <a:t>4.  2116 </a:t>
            </a:r>
            <a:r>
              <a:rPr lang="en-US" sz="4800" dirty="0">
                <a:latin typeface="Times New Roman" pitchFamily="18" charset="0"/>
                <a:cs typeface="Times New Roman" pitchFamily="18" charset="0"/>
              </a:rPr>
              <a:t>Hall Avenue	</a:t>
            </a:r>
            <a:r>
              <a:rPr lang="en-US" sz="4800" dirty="0" smtClean="0">
                <a:latin typeface="Times New Roman" pitchFamily="18" charset="0"/>
                <a:cs typeface="Times New Roman" pitchFamily="18" charset="0"/>
              </a:rPr>
              <a:t>Contributing</a:t>
            </a:r>
            <a:r>
              <a:rPr lang="en-US" sz="4800" dirty="0">
                <a:latin typeface="Times New Roman" pitchFamily="18" charset="0"/>
                <a:cs typeface="Times New Roman" pitchFamily="18" charset="0"/>
              </a:rPr>
              <a:t>	</a:t>
            </a:r>
            <a:r>
              <a:rPr lang="en-US" sz="4800" dirty="0" smtClean="0">
                <a:latin typeface="Times New Roman" pitchFamily="18" charset="0"/>
                <a:cs typeface="Times New Roman" pitchFamily="18" charset="0"/>
              </a:rPr>
              <a:t>Commercial </a:t>
            </a:r>
            <a:r>
              <a:rPr lang="en-US" sz="4800" dirty="0">
                <a:latin typeface="Times New Roman" pitchFamily="18" charset="0"/>
                <a:cs typeface="Times New Roman" pitchFamily="18" charset="0"/>
              </a:rPr>
              <a:t>Block (1885</a:t>
            </a:r>
            <a:r>
              <a:rPr lang="en-US" sz="4800" dirty="0" smtClean="0">
                <a:latin typeface="Times New Roman" pitchFamily="18" charset="0"/>
                <a:cs typeface="Times New Roman" pitchFamily="18" charset="0"/>
              </a:rPr>
              <a:t>) - RAZED</a:t>
            </a:r>
            <a:endParaRPr lang="en-US" sz="4800" dirty="0">
              <a:latin typeface="Times New Roman" pitchFamily="18" charset="0"/>
              <a:cs typeface="Times New Roman" pitchFamily="18" charset="0"/>
            </a:endParaRPr>
          </a:p>
          <a:p>
            <a:pPr marL="0" indent="0">
              <a:lnSpc>
                <a:spcPct val="120000"/>
              </a:lnSpc>
              <a:spcBef>
                <a:spcPts val="0"/>
              </a:spcBef>
              <a:buNone/>
            </a:pPr>
            <a:r>
              <a:rPr lang="en-US" sz="4800" dirty="0" smtClean="0">
                <a:latin typeface="Times New Roman" pitchFamily="18" charset="0"/>
                <a:cs typeface="Times New Roman" pitchFamily="18" charset="0"/>
              </a:rPr>
              <a:t>5.  2118 </a:t>
            </a:r>
            <a:r>
              <a:rPr lang="en-US" sz="4800" dirty="0">
                <a:latin typeface="Times New Roman" pitchFamily="18" charset="0"/>
                <a:cs typeface="Times New Roman" pitchFamily="18" charset="0"/>
              </a:rPr>
              <a:t>Hall Avenue	</a:t>
            </a:r>
            <a:r>
              <a:rPr lang="en-US" sz="4800" dirty="0" smtClean="0">
                <a:latin typeface="Times New Roman" pitchFamily="18" charset="0"/>
                <a:cs typeface="Times New Roman" pitchFamily="18" charset="0"/>
              </a:rPr>
              <a:t>Contributing</a:t>
            </a:r>
            <a:r>
              <a:rPr lang="en-US" sz="4800" dirty="0">
                <a:latin typeface="Times New Roman" pitchFamily="18" charset="0"/>
                <a:cs typeface="Times New Roman" pitchFamily="18" charset="0"/>
              </a:rPr>
              <a:t>	</a:t>
            </a:r>
            <a:r>
              <a:rPr lang="en-US" sz="4800" dirty="0" smtClean="0">
                <a:latin typeface="Times New Roman" pitchFamily="18" charset="0"/>
                <a:cs typeface="Times New Roman" pitchFamily="18" charset="0"/>
              </a:rPr>
              <a:t>(</a:t>
            </a:r>
            <a:r>
              <a:rPr lang="en-US" sz="4800" dirty="0">
                <a:latin typeface="Times New Roman" pitchFamily="18" charset="0"/>
                <a:cs typeface="Times New Roman" pitchFamily="18" charset="0"/>
              </a:rPr>
              <a:t>c. 1880) </a:t>
            </a:r>
          </a:p>
          <a:p>
            <a:pPr marL="0" indent="0">
              <a:lnSpc>
                <a:spcPct val="120000"/>
              </a:lnSpc>
              <a:spcBef>
                <a:spcPts val="0"/>
              </a:spcBef>
              <a:buNone/>
            </a:pPr>
            <a:r>
              <a:rPr lang="en-US" sz="4800" dirty="0" smtClean="0">
                <a:latin typeface="Times New Roman" pitchFamily="18" charset="0"/>
                <a:cs typeface="Times New Roman" pitchFamily="18" charset="0"/>
              </a:rPr>
              <a:t>6.  2120 </a:t>
            </a:r>
            <a:r>
              <a:rPr lang="en-US" sz="4800" dirty="0">
                <a:latin typeface="Times New Roman" pitchFamily="18" charset="0"/>
                <a:cs typeface="Times New Roman" pitchFamily="18" charset="0"/>
              </a:rPr>
              <a:t>Hall Avenue	</a:t>
            </a:r>
            <a:r>
              <a:rPr lang="en-US" sz="4800" dirty="0" smtClean="0">
                <a:latin typeface="Times New Roman" pitchFamily="18" charset="0"/>
                <a:cs typeface="Times New Roman" pitchFamily="18" charset="0"/>
              </a:rPr>
              <a:t>Contributing</a:t>
            </a:r>
            <a:r>
              <a:rPr lang="en-US" sz="4800" dirty="0">
                <a:latin typeface="Times New Roman" pitchFamily="18" charset="0"/>
                <a:cs typeface="Times New Roman" pitchFamily="18" charset="0"/>
              </a:rPr>
              <a:t>	</a:t>
            </a:r>
            <a:r>
              <a:rPr lang="en-US" sz="4800" dirty="0" smtClean="0">
                <a:latin typeface="Times New Roman" pitchFamily="18" charset="0"/>
                <a:cs typeface="Times New Roman" pitchFamily="18" charset="0"/>
              </a:rPr>
              <a:t>J</a:t>
            </a:r>
            <a:r>
              <a:rPr lang="en-US" sz="4800" dirty="0">
                <a:latin typeface="Times New Roman" pitchFamily="18" charset="0"/>
                <a:cs typeface="Times New Roman" pitchFamily="18" charset="0"/>
              </a:rPr>
              <a:t>. </a:t>
            </a:r>
            <a:r>
              <a:rPr lang="en-US" sz="4800" dirty="0" err="1">
                <a:latin typeface="Times New Roman" pitchFamily="18" charset="0"/>
                <a:cs typeface="Times New Roman" pitchFamily="18" charset="0"/>
              </a:rPr>
              <a:t>Whelihan</a:t>
            </a:r>
            <a:r>
              <a:rPr lang="en-US" sz="4800" dirty="0">
                <a:latin typeface="Times New Roman" pitchFamily="18" charset="0"/>
                <a:cs typeface="Times New Roman" pitchFamily="18" charset="0"/>
              </a:rPr>
              <a:t> Block (c. </a:t>
            </a:r>
            <a:r>
              <a:rPr lang="en-US" sz="4800" dirty="0" smtClean="0">
                <a:latin typeface="Times New Roman" pitchFamily="18" charset="0"/>
                <a:cs typeface="Times New Roman" pitchFamily="18" charset="0"/>
              </a:rPr>
              <a:t>1890</a:t>
            </a:r>
            <a:r>
              <a:rPr lang="en-US" sz="4800" dirty="0">
                <a:latin typeface="Times New Roman" pitchFamily="18" charset="0"/>
                <a:cs typeface="Times New Roman" pitchFamily="18" charset="0"/>
              </a:rPr>
              <a:t>)</a:t>
            </a:r>
          </a:p>
          <a:p>
            <a:pPr marL="0" indent="0">
              <a:lnSpc>
                <a:spcPct val="120000"/>
              </a:lnSpc>
              <a:spcBef>
                <a:spcPts val="0"/>
              </a:spcBef>
              <a:buNone/>
            </a:pPr>
            <a:r>
              <a:rPr lang="en-US" sz="4800" dirty="0" smtClean="0">
                <a:latin typeface="Times New Roman" pitchFamily="18" charset="0"/>
                <a:cs typeface="Times New Roman" pitchFamily="18" charset="0"/>
              </a:rPr>
              <a:t>7.  2122-24 </a:t>
            </a:r>
            <a:r>
              <a:rPr lang="en-US" sz="4800" dirty="0">
                <a:latin typeface="Times New Roman" pitchFamily="18" charset="0"/>
                <a:cs typeface="Times New Roman" pitchFamily="18" charset="0"/>
              </a:rPr>
              <a:t>Hall Avenue	</a:t>
            </a:r>
            <a:r>
              <a:rPr lang="en-US" sz="4800" dirty="0" smtClean="0">
                <a:latin typeface="Times New Roman" pitchFamily="18" charset="0"/>
                <a:cs typeface="Times New Roman" pitchFamily="18" charset="0"/>
              </a:rPr>
              <a:t>Contributing</a:t>
            </a:r>
            <a:r>
              <a:rPr lang="en-US" sz="4800" dirty="0">
                <a:latin typeface="Times New Roman" pitchFamily="18" charset="0"/>
                <a:cs typeface="Times New Roman" pitchFamily="18" charset="0"/>
              </a:rPr>
              <a:t>	</a:t>
            </a:r>
            <a:r>
              <a:rPr lang="en-US" sz="4800" dirty="0" smtClean="0">
                <a:latin typeface="Times New Roman" pitchFamily="18" charset="0"/>
                <a:cs typeface="Times New Roman" pitchFamily="18" charset="0"/>
              </a:rPr>
              <a:t>(</a:t>
            </a:r>
            <a:r>
              <a:rPr lang="en-US" sz="4800" dirty="0">
                <a:latin typeface="Times New Roman" pitchFamily="18" charset="0"/>
                <a:cs typeface="Times New Roman" pitchFamily="18" charset="0"/>
              </a:rPr>
              <a:t>c. 1890)</a:t>
            </a:r>
          </a:p>
          <a:p>
            <a:pPr marL="0" indent="0">
              <a:lnSpc>
                <a:spcPct val="120000"/>
              </a:lnSpc>
              <a:spcBef>
                <a:spcPts val="0"/>
              </a:spcBef>
              <a:buNone/>
            </a:pPr>
            <a:r>
              <a:rPr lang="en-US" sz="4800" dirty="0" smtClean="0">
                <a:latin typeface="Times New Roman" pitchFamily="18" charset="0"/>
                <a:cs typeface="Times New Roman" pitchFamily="18" charset="0"/>
              </a:rPr>
              <a:t>8.  2126-28 </a:t>
            </a:r>
            <a:r>
              <a:rPr lang="en-US" sz="4800" dirty="0">
                <a:latin typeface="Times New Roman" pitchFamily="18" charset="0"/>
                <a:cs typeface="Times New Roman" pitchFamily="18" charset="0"/>
              </a:rPr>
              <a:t>Hall Avenue	</a:t>
            </a:r>
            <a:r>
              <a:rPr lang="en-US" sz="4800" dirty="0" smtClean="0">
                <a:latin typeface="Times New Roman" pitchFamily="18" charset="0"/>
                <a:cs typeface="Times New Roman" pitchFamily="18" charset="0"/>
              </a:rPr>
              <a:t>Contributing</a:t>
            </a:r>
            <a:r>
              <a:rPr lang="en-US" sz="4800" dirty="0">
                <a:latin typeface="Times New Roman" pitchFamily="18" charset="0"/>
                <a:cs typeface="Times New Roman" pitchFamily="18" charset="0"/>
              </a:rPr>
              <a:t>	</a:t>
            </a:r>
            <a:r>
              <a:rPr lang="en-US" sz="4800" dirty="0" smtClean="0">
                <a:latin typeface="Times New Roman" pitchFamily="18" charset="0"/>
                <a:cs typeface="Times New Roman" pitchFamily="18" charset="0"/>
              </a:rPr>
              <a:t>J.D</a:t>
            </a:r>
            <a:r>
              <a:rPr lang="en-US" sz="4800" dirty="0">
                <a:latin typeface="Times New Roman" pitchFamily="18" charset="0"/>
                <a:cs typeface="Times New Roman" pitchFamily="18" charset="0"/>
              </a:rPr>
              <a:t>. Bell Block (c. 1890)</a:t>
            </a:r>
          </a:p>
          <a:p>
            <a:pPr marL="0" indent="0">
              <a:buNone/>
            </a:pPr>
            <a:endParaRPr lang="en-US" dirty="0"/>
          </a:p>
        </p:txBody>
      </p:sp>
      <p:sp>
        <p:nvSpPr>
          <p:cNvPr id="9" name="TextBox 8"/>
          <p:cNvSpPr txBox="1"/>
          <p:nvPr/>
        </p:nvSpPr>
        <p:spPr>
          <a:xfrm>
            <a:off x="5867400" y="1600200"/>
            <a:ext cx="3124200" cy="369332"/>
          </a:xfrm>
          <a:prstGeom prst="rect">
            <a:avLst/>
          </a:prstGeom>
          <a:noFill/>
        </p:spPr>
        <p:txBody>
          <a:bodyPr wrap="square" rtlCol="0">
            <a:spAutoFit/>
          </a:bodyPr>
          <a:lstStyle/>
          <a:p>
            <a:endParaRPr lang="en-US"/>
          </a:p>
        </p:txBody>
      </p:sp>
      <p:sp>
        <p:nvSpPr>
          <p:cNvPr id="2" name="TextBox 1"/>
          <p:cNvSpPr txBox="1"/>
          <p:nvPr/>
        </p:nvSpPr>
        <p:spPr>
          <a:xfrm>
            <a:off x="381000" y="1600200"/>
            <a:ext cx="3061855" cy="1938992"/>
          </a:xfrm>
          <a:prstGeom prst="rect">
            <a:avLst/>
          </a:prstGeom>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200" dirty="0">
                <a:latin typeface="Times New Roman" pitchFamily="18" charset="0"/>
                <a:cs typeface="Times New Roman" pitchFamily="18" charset="0"/>
              </a:rPr>
              <a:t>When the Hall Avenue commercial historic district was first proposed in 1991, it consisted of eight buildings.  Since that time, the Martineau Building (c. 1905) at 2106 Hall Ave and another commercial building </a:t>
            </a:r>
            <a:r>
              <a:rPr lang="en-US" sz="1200" dirty="0" smtClean="0">
                <a:latin typeface="Times New Roman" pitchFamily="18" charset="0"/>
                <a:cs typeface="Times New Roman" pitchFamily="18" charset="0"/>
              </a:rPr>
              <a:t>at 2116 </a:t>
            </a:r>
            <a:r>
              <a:rPr lang="en-US" sz="1200" dirty="0">
                <a:latin typeface="Times New Roman" pitchFamily="18" charset="0"/>
                <a:cs typeface="Times New Roman" pitchFamily="18" charset="0"/>
              </a:rPr>
              <a:t>Hall Ave have been lost.  The remaining six buildings </a:t>
            </a:r>
            <a:r>
              <a:rPr lang="en-US" sz="1200" dirty="0" smtClean="0">
                <a:latin typeface="Times New Roman" pitchFamily="18" charset="0"/>
                <a:cs typeface="Times New Roman" pitchFamily="18" charset="0"/>
              </a:rPr>
              <a:t>are </a:t>
            </a:r>
            <a:r>
              <a:rPr lang="en-US" sz="1200" dirty="0">
                <a:latin typeface="Times New Roman" pitchFamily="18" charset="0"/>
                <a:cs typeface="Times New Roman" pitchFamily="18" charset="0"/>
              </a:rPr>
              <a:t>in various states of repair and may be better suited to individual listing in historic registers rather than as a </a:t>
            </a:r>
            <a:r>
              <a:rPr lang="en-US" sz="1200" dirty="0" smtClean="0">
                <a:latin typeface="Times New Roman" pitchFamily="18" charset="0"/>
                <a:cs typeface="Times New Roman" pitchFamily="18" charset="0"/>
              </a:rPr>
              <a:t>single, cohesive </a:t>
            </a:r>
            <a:r>
              <a:rPr lang="en-US" sz="1200" dirty="0">
                <a:latin typeface="Times New Roman" pitchFamily="18" charset="0"/>
                <a:cs typeface="Times New Roman" pitchFamily="18" charset="0"/>
              </a:rPr>
              <a:t>district.</a:t>
            </a:r>
          </a:p>
        </p:txBody>
      </p:sp>
      <p:pic>
        <p:nvPicPr>
          <p:cNvPr id="3" name="Picture 2"/>
          <p:cNvPicPr>
            <a:picLocks noChangeAspect="1"/>
          </p:cNvPicPr>
          <p:nvPr/>
        </p:nvPicPr>
        <p:blipFill rotWithShape="1">
          <a:blip r:embed="rId3" cstate="print">
            <a:extLst>
              <a:ext uri="{BEBA8EAE-BF5A-486C-A8C5-ECC9F3942E4B}">
                <a14:imgProps xmlns:a14="http://schemas.microsoft.com/office/drawing/2010/main">
                  <a14:imgLayer r:embed="rId4">
                    <a14:imgEffect>
                      <a14:artisticCrisscrossEtching trans="55000" pressure="0"/>
                    </a14:imgEffect>
                  </a14:imgLayer>
                </a14:imgProps>
              </a:ext>
              <a:ext uri="{28A0092B-C50C-407E-A947-70E740481C1C}">
                <a14:useLocalDpi xmlns:a14="http://schemas.microsoft.com/office/drawing/2010/main" val="0"/>
              </a:ext>
            </a:extLst>
          </a:blip>
          <a:srcRect b="8783"/>
          <a:stretch/>
        </p:blipFill>
        <p:spPr>
          <a:xfrm>
            <a:off x="6832174" y="1"/>
            <a:ext cx="2339040" cy="1600200"/>
          </a:xfrm>
          <a:prstGeom prst="rect">
            <a:avLst/>
          </a:prstGeom>
          <a:effectLst>
            <a:softEdge rad="127000"/>
          </a:effectLst>
        </p:spPr>
      </p:pic>
      <p:sp>
        <p:nvSpPr>
          <p:cNvPr id="6" name="TextBox 5"/>
          <p:cNvSpPr txBox="1"/>
          <p:nvPr/>
        </p:nvSpPr>
        <p:spPr>
          <a:xfrm>
            <a:off x="7162800" y="6442594"/>
            <a:ext cx="1981200" cy="276999"/>
          </a:xfrm>
          <a:prstGeom prst="rect">
            <a:avLst/>
          </a:prstGeom>
          <a:noFill/>
        </p:spPr>
        <p:txBody>
          <a:bodyPr wrap="square" rtlCol="0">
            <a:spAutoFit/>
          </a:bodyPr>
          <a:lstStyle/>
          <a:p>
            <a:pPr algn="r"/>
            <a:r>
              <a:rPr lang="en-US" sz="1200" dirty="0" smtClean="0">
                <a:latin typeface="Times New Roman" pitchFamily="18" charset="0"/>
                <a:cs typeface="Times New Roman" pitchFamily="18" charset="0"/>
              </a:rPr>
              <a:t>Page 20</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27798361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867400" cy="715962"/>
          </a:xfrm>
        </p:spPr>
        <p:style>
          <a:lnRef idx="2">
            <a:schemeClr val="dk1"/>
          </a:lnRef>
          <a:fillRef idx="1">
            <a:schemeClr val="lt1"/>
          </a:fillRef>
          <a:effectRef idx="0">
            <a:schemeClr val="dk1"/>
          </a:effectRef>
          <a:fontRef idx="minor">
            <a:schemeClr val="dk1"/>
          </a:fontRef>
        </p:style>
        <p:txBody>
          <a:bodyPr>
            <a:normAutofit fontScale="90000"/>
          </a:bodyPr>
          <a:lstStyle/>
          <a:p>
            <a:pPr algn="l"/>
            <a:r>
              <a:rPr lang="en-US" sz="2800" dirty="0" smtClean="0">
                <a:latin typeface="Times New Roman" pitchFamily="18" charset="0"/>
                <a:cs typeface="Times New Roman" pitchFamily="18" charset="0"/>
              </a:rPr>
              <a:t>Proposed Riverside </a:t>
            </a:r>
            <a:r>
              <a:rPr lang="en-US" sz="2800" dirty="0">
                <a:latin typeface="Times New Roman" pitchFamily="18" charset="0"/>
                <a:cs typeface="Times New Roman" pitchFamily="18" charset="0"/>
              </a:rPr>
              <a:t>Avenue Historic District</a:t>
            </a:r>
            <a:endParaRPr lang="en-US" sz="2800" dirty="0"/>
          </a:p>
        </p:txBody>
      </p:sp>
      <p:sp>
        <p:nvSpPr>
          <p:cNvPr id="5" name="Content Placeholder 3"/>
          <p:cNvSpPr txBox="1">
            <a:spLocks/>
          </p:cNvSpPr>
          <p:nvPr/>
        </p:nvSpPr>
        <p:spPr>
          <a:xfrm>
            <a:off x="457200" y="1143000"/>
            <a:ext cx="8229600" cy="3276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Font typeface="Arial" pitchFamily="34" charset="0"/>
              <a:buNone/>
            </a:pPr>
            <a:r>
              <a:rPr lang="en-US" sz="1200" dirty="0" smtClean="0">
                <a:latin typeface="Times New Roman" pitchFamily="18" charset="0"/>
                <a:cs typeface="Times New Roman" pitchFamily="18" charset="0"/>
              </a:rPr>
              <a:t>Beginning in the 1880s, the region between Hall Avenue and the Menominee River (west of the downtown) became the site of some of the more fashionable residences in Marinette.  Streets in other areas of the city were prone to inundation with high water during spring rains, but the area west of downtown was on higher ground.  Until 1890, most residential streets were built paralleling Main Street east of the downtown, were located near the sawmills, and were populated primarily by sawmill laborers.  The affluent members of the emerging business and professional community began to build their homes west of the downtown.  Riverside Avenue was originally part of Main Street and, per the 1887 and 1895 City Directories, was renamed River Street by 1887 and Riverside Avenue by 1895.  This was the most affluent street in this new area and was composed of the residences of many of the most prominent individuals in the history of Marinette.</a:t>
            </a:r>
          </a:p>
          <a:p>
            <a:pPr marL="0" indent="0">
              <a:spcBef>
                <a:spcPts val="0"/>
              </a:spcBef>
              <a:buFont typeface="Arial" pitchFamily="34" charset="0"/>
              <a:buNone/>
            </a:pPr>
            <a:endParaRPr lang="en-US" sz="1200" dirty="0">
              <a:latin typeface="Times New Roman" pitchFamily="18" charset="0"/>
              <a:cs typeface="Times New Roman" pitchFamily="18" charset="0"/>
            </a:endParaRPr>
          </a:p>
          <a:p>
            <a:pPr marL="0" indent="0">
              <a:spcBef>
                <a:spcPts val="0"/>
              </a:spcBef>
              <a:buFont typeface="Arial" pitchFamily="34" charset="0"/>
              <a:buNone/>
            </a:pPr>
            <a:r>
              <a:rPr lang="en-US" sz="1200" dirty="0" smtClean="0">
                <a:latin typeface="Times New Roman" pitchFamily="18" charset="0"/>
                <a:cs typeface="Times New Roman" pitchFamily="18" charset="0"/>
              </a:rPr>
              <a:t>Since first proposed in 1991, the Riverside Avenue Historic District remains relatively unchanged with no losses or additions having occurred.  </a:t>
            </a:r>
            <a:endParaRPr lang="en-US" sz="1200" dirty="0">
              <a:latin typeface="Times New Roman" pitchFamily="18" charset="0"/>
              <a:cs typeface="Times New Roman" pitchFamily="18" charset="0"/>
            </a:endParaRPr>
          </a:p>
        </p:txBody>
      </p:sp>
      <p:sp>
        <p:nvSpPr>
          <p:cNvPr id="8" name="TextBox 7"/>
          <p:cNvSpPr txBox="1"/>
          <p:nvPr/>
        </p:nvSpPr>
        <p:spPr>
          <a:xfrm>
            <a:off x="537677" y="6442594"/>
            <a:ext cx="7252855" cy="261610"/>
          </a:xfrm>
          <a:prstGeom prst="rect">
            <a:avLst/>
          </a:prstGeom>
          <a:noFill/>
        </p:spPr>
        <p:txBody>
          <a:bodyPr wrap="square" rtlCol="0">
            <a:spAutoFit/>
          </a:bodyPr>
          <a:lstStyle/>
          <a:p>
            <a:pPr algn="r"/>
            <a:r>
              <a:rPr lang="en-US" sz="1100" i="1" dirty="0" smtClean="0">
                <a:latin typeface="Times New Roman" pitchFamily="18" charset="0"/>
                <a:cs typeface="Times New Roman" pitchFamily="18" charset="0"/>
              </a:rPr>
              <a:t>Background – Riverside Avenue, March, 1912</a:t>
            </a:r>
            <a:endParaRPr lang="en-US" sz="1100" i="1" dirty="0">
              <a:latin typeface="Times New Roman" pitchFamily="18" charset="0"/>
              <a:cs typeface="Times New Roman" pitchFamily="18" charset="0"/>
            </a:endParaRPr>
          </a:p>
        </p:txBody>
      </p:sp>
      <p:sp>
        <p:nvSpPr>
          <p:cNvPr id="6" name="TextBox 5"/>
          <p:cNvSpPr txBox="1"/>
          <p:nvPr/>
        </p:nvSpPr>
        <p:spPr>
          <a:xfrm>
            <a:off x="152400" y="6428923"/>
            <a:ext cx="1981200" cy="276999"/>
          </a:xfrm>
          <a:prstGeom prst="rect">
            <a:avLst/>
          </a:prstGeom>
          <a:noFill/>
        </p:spPr>
        <p:txBody>
          <a:bodyPr wrap="square" rtlCol="0">
            <a:spAutoFit/>
          </a:bodyPr>
          <a:lstStyle/>
          <a:p>
            <a:r>
              <a:rPr lang="en-US" sz="1200" dirty="0" smtClean="0">
                <a:latin typeface="Times New Roman" pitchFamily="18" charset="0"/>
                <a:cs typeface="Times New Roman" pitchFamily="18" charset="0"/>
              </a:rPr>
              <a:t>Page 21</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1749766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0"/>
            <a:lum/>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sz="quarter" idx="4"/>
          </p:nvPr>
        </p:nvSpPr>
        <p:spPr>
          <a:xfrm>
            <a:off x="3429000" y="4343400"/>
            <a:ext cx="5410201" cy="2320925"/>
          </a:xfrm>
          <a:solidFill>
            <a:schemeClr val="accent5">
              <a:lumMod val="40000"/>
              <a:lumOff val="60000"/>
            </a:schemeClr>
          </a:solidFill>
          <a:effectLst>
            <a:softEdge rad="127000"/>
          </a:effectLst>
        </p:spPr>
        <p:style>
          <a:lnRef idx="0">
            <a:scrgbClr r="0" g="0" b="0"/>
          </a:lnRef>
          <a:fillRef idx="1001">
            <a:schemeClr val="lt1"/>
          </a:fillRef>
          <a:effectRef idx="0">
            <a:scrgbClr r="0" g="0" b="0"/>
          </a:effectRef>
          <a:fontRef idx="major"/>
        </p:style>
        <p:txBody>
          <a:bodyPr>
            <a:normAutofit/>
          </a:bodyPr>
          <a:lstStyle/>
          <a:p>
            <a:pPr marL="0" indent="0">
              <a:spcBef>
                <a:spcPts val="0"/>
              </a:spcBef>
              <a:buNone/>
            </a:pPr>
            <a:r>
              <a:rPr lang="en-US" sz="1200" dirty="0" smtClean="0">
                <a:latin typeface="Times New Roman" pitchFamily="18" charset="0"/>
                <a:cs typeface="Times New Roman" pitchFamily="18" charset="0"/>
              </a:rPr>
              <a:t>1.  1903 </a:t>
            </a:r>
            <a:r>
              <a:rPr lang="en-US" sz="1200" dirty="0">
                <a:latin typeface="Times New Roman" pitchFamily="18" charset="0"/>
                <a:cs typeface="Times New Roman" pitchFamily="18" charset="0"/>
              </a:rPr>
              <a:t>Riverside </a:t>
            </a:r>
            <a:r>
              <a:rPr lang="en-US" sz="1200" dirty="0" smtClean="0">
                <a:latin typeface="Times New Roman" pitchFamily="18" charset="0"/>
                <a:cs typeface="Times New Roman" pitchFamily="18" charset="0"/>
              </a:rPr>
              <a:t>Avenue      Contributing      William </a:t>
            </a:r>
            <a:r>
              <a:rPr lang="en-US" sz="1200" dirty="0">
                <a:latin typeface="Times New Roman" pitchFamily="18" charset="0"/>
                <a:cs typeface="Times New Roman" pitchFamily="18" charset="0"/>
              </a:rPr>
              <a:t>S. Baker House (1893)</a:t>
            </a:r>
          </a:p>
          <a:p>
            <a:pPr marL="0" indent="0">
              <a:spcBef>
                <a:spcPts val="0"/>
              </a:spcBef>
              <a:buNone/>
            </a:pPr>
            <a:r>
              <a:rPr lang="en-US" sz="1200" dirty="0" smtClean="0">
                <a:latin typeface="Times New Roman" pitchFamily="18" charset="0"/>
                <a:cs typeface="Times New Roman" pitchFamily="18" charset="0"/>
              </a:rPr>
              <a:t>2.  1907 </a:t>
            </a:r>
            <a:r>
              <a:rPr lang="en-US" sz="1200" dirty="0">
                <a:latin typeface="Times New Roman" pitchFamily="18" charset="0"/>
                <a:cs typeface="Times New Roman" pitchFamily="18" charset="0"/>
              </a:rPr>
              <a:t>Riverside </a:t>
            </a:r>
            <a:r>
              <a:rPr lang="en-US" sz="1200" dirty="0" smtClean="0">
                <a:latin typeface="Times New Roman" pitchFamily="18" charset="0"/>
                <a:cs typeface="Times New Roman" pitchFamily="18" charset="0"/>
              </a:rPr>
              <a:t>Avenue      Contributing      E</a:t>
            </a:r>
            <a:r>
              <a:rPr lang="en-US" sz="1200" dirty="0">
                <a:latin typeface="Times New Roman" pitchFamily="18" charset="0"/>
                <a:cs typeface="Times New Roman" pitchFamily="18" charset="0"/>
              </a:rPr>
              <a:t>. Judson Baker House (c. 1905)</a:t>
            </a:r>
          </a:p>
          <a:p>
            <a:pPr marL="0" indent="0">
              <a:spcBef>
                <a:spcPts val="0"/>
              </a:spcBef>
              <a:buNone/>
            </a:pPr>
            <a:r>
              <a:rPr lang="en-US" sz="1200" dirty="0" smtClean="0">
                <a:latin typeface="Times New Roman" pitchFamily="18" charset="0"/>
                <a:cs typeface="Times New Roman" pitchFamily="18" charset="0"/>
              </a:rPr>
              <a:t>3.  1919 </a:t>
            </a:r>
            <a:r>
              <a:rPr lang="en-US" sz="1200" dirty="0">
                <a:latin typeface="Times New Roman" pitchFamily="18" charset="0"/>
                <a:cs typeface="Times New Roman" pitchFamily="18" charset="0"/>
              </a:rPr>
              <a:t>Riverside Avenue	Contributing	</a:t>
            </a:r>
            <a:r>
              <a:rPr lang="en-US" sz="1200" dirty="0" smtClean="0">
                <a:latin typeface="Times New Roman" pitchFamily="18" charset="0"/>
                <a:cs typeface="Times New Roman" pitchFamily="18" charset="0"/>
              </a:rPr>
              <a:t>   Mary </a:t>
            </a:r>
            <a:r>
              <a:rPr lang="en-US" sz="1200" dirty="0">
                <a:latin typeface="Times New Roman" pitchFamily="18" charset="0"/>
                <a:cs typeface="Times New Roman" pitchFamily="18" charset="0"/>
              </a:rPr>
              <a:t>Brown House (1885)</a:t>
            </a:r>
          </a:p>
          <a:p>
            <a:pPr marL="0" indent="0">
              <a:spcBef>
                <a:spcPts val="0"/>
              </a:spcBef>
              <a:buNone/>
            </a:pPr>
            <a:r>
              <a:rPr lang="en-US" sz="1200" dirty="0" smtClean="0">
                <a:latin typeface="Times New Roman" pitchFamily="18" charset="0"/>
                <a:cs typeface="Times New Roman" pitchFamily="18" charset="0"/>
              </a:rPr>
              <a:t>4.  1931 </a:t>
            </a:r>
            <a:r>
              <a:rPr lang="en-US" sz="1200" dirty="0">
                <a:latin typeface="Times New Roman" pitchFamily="18" charset="0"/>
                <a:cs typeface="Times New Roman" pitchFamily="18" charset="0"/>
              </a:rPr>
              <a:t>Riverside Avenue	Contributing	</a:t>
            </a:r>
            <a:r>
              <a:rPr lang="en-US" sz="1200" dirty="0" smtClean="0">
                <a:latin typeface="Times New Roman" pitchFamily="18" charset="0"/>
                <a:cs typeface="Times New Roman" pitchFamily="18" charset="0"/>
              </a:rPr>
              <a:t>   Margaret </a:t>
            </a:r>
            <a:r>
              <a:rPr lang="en-US" sz="1200" dirty="0" err="1">
                <a:latin typeface="Times New Roman" pitchFamily="18" charset="0"/>
                <a:cs typeface="Times New Roman" pitchFamily="18" charset="0"/>
              </a:rPr>
              <a:t>Hodgins</a:t>
            </a:r>
            <a:r>
              <a:rPr lang="en-US" sz="1200" dirty="0">
                <a:latin typeface="Times New Roman" pitchFamily="18" charset="0"/>
                <a:cs typeface="Times New Roman" pitchFamily="18" charset="0"/>
              </a:rPr>
              <a:t> House (1885)</a:t>
            </a:r>
          </a:p>
          <a:p>
            <a:pPr marL="0" indent="0">
              <a:spcBef>
                <a:spcPts val="0"/>
              </a:spcBef>
              <a:buNone/>
            </a:pPr>
            <a:r>
              <a:rPr lang="en-US" sz="1200" dirty="0" smtClean="0">
                <a:latin typeface="Times New Roman" pitchFamily="18" charset="0"/>
                <a:cs typeface="Times New Roman" pitchFamily="18" charset="0"/>
              </a:rPr>
              <a:t>5.  1947 </a:t>
            </a:r>
            <a:r>
              <a:rPr lang="en-US" sz="1200" dirty="0">
                <a:latin typeface="Times New Roman" pitchFamily="18" charset="0"/>
                <a:cs typeface="Times New Roman" pitchFamily="18" charset="0"/>
              </a:rPr>
              <a:t>Riverside Avenue	</a:t>
            </a:r>
            <a:r>
              <a:rPr lang="en-US" sz="1200" dirty="0" smtClean="0">
                <a:latin typeface="Times New Roman" pitchFamily="18" charset="0"/>
                <a:cs typeface="Times New Roman" pitchFamily="18" charset="0"/>
              </a:rPr>
              <a:t>Non-Contr.         Pioneer </a:t>
            </a:r>
            <a:r>
              <a:rPr lang="en-US" sz="1200" dirty="0" err="1">
                <a:latin typeface="Times New Roman" pitchFamily="18" charset="0"/>
                <a:cs typeface="Times New Roman" pitchFamily="18" charset="0"/>
              </a:rPr>
              <a:t>Presybterian</a:t>
            </a:r>
            <a:r>
              <a:rPr lang="en-US" sz="1200" dirty="0">
                <a:latin typeface="Times New Roman" pitchFamily="18" charset="0"/>
                <a:cs typeface="Times New Roman" pitchFamily="18" charset="0"/>
              </a:rPr>
              <a:t> Church (1957)</a:t>
            </a:r>
          </a:p>
          <a:p>
            <a:pPr marL="0" indent="0">
              <a:spcBef>
                <a:spcPts val="0"/>
              </a:spcBef>
              <a:buNone/>
            </a:pPr>
            <a:r>
              <a:rPr lang="en-US" sz="1200" dirty="0" smtClean="0">
                <a:latin typeface="Times New Roman" pitchFamily="18" charset="0"/>
                <a:cs typeface="Times New Roman" pitchFamily="18" charset="0"/>
              </a:rPr>
              <a:t>6.  1975 </a:t>
            </a:r>
            <a:r>
              <a:rPr lang="en-US" sz="1200" dirty="0">
                <a:latin typeface="Times New Roman" pitchFamily="18" charset="0"/>
                <a:cs typeface="Times New Roman" pitchFamily="18" charset="0"/>
              </a:rPr>
              <a:t>Riverside Avenue 	Contributing	</a:t>
            </a:r>
            <a:r>
              <a:rPr lang="en-US" sz="1200" dirty="0" smtClean="0">
                <a:latin typeface="Times New Roman" pitchFamily="18" charset="0"/>
                <a:cs typeface="Times New Roman" pitchFamily="18" charset="0"/>
              </a:rPr>
              <a:t>   Joseph </a:t>
            </a:r>
            <a:r>
              <a:rPr lang="en-US" sz="1200" dirty="0" err="1">
                <a:latin typeface="Times New Roman" pitchFamily="18" charset="0"/>
                <a:cs typeface="Times New Roman" pitchFamily="18" charset="0"/>
              </a:rPr>
              <a:t>Lauerman</a:t>
            </a:r>
            <a:r>
              <a:rPr lang="en-US" sz="1200" dirty="0">
                <a:latin typeface="Times New Roman" pitchFamily="18" charset="0"/>
                <a:cs typeface="Times New Roman" pitchFamily="18" charset="0"/>
              </a:rPr>
              <a:t> House (1910)</a:t>
            </a:r>
          </a:p>
          <a:p>
            <a:pPr marL="0" indent="0">
              <a:spcBef>
                <a:spcPts val="0"/>
              </a:spcBef>
              <a:buNone/>
            </a:pPr>
            <a:r>
              <a:rPr lang="en-US" sz="1200" dirty="0" smtClean="0">
                <a:latin typeface="Times New Roman" pitchFamily="18" charset="0"/>
                <a:cs typeface="Times New Roman" pitchFamily="18" charset="0"/>
              </a:rPr>
              <a:t>7.  2115 </a:t>
            </a:r>
            <a:r>
              <a:rPr lang="en-US" sz="1200" dirty="0">
                <a:latin typeface="Times New Roman" pitchFamily="18" charset="0"/>
                <a:cs typeface="Times New Roman" pitchFamily="18" charset="0"/>
              </a:rPr>
              <a:t>Riverside Avenue	</a:t>
            </a:r>
            <a:r>
              <a:rPr lang="en-US" sz="1200" dirty="0" smtClean="0">
                <a:latin typeface="Times New Roman" pitchFamily="18" charset="0"/>
                <a:cs typeface="Times New Roman" pitchFamily="18" charset="0"/>
              </a:rPr>
              <a:t>Contributing </a:t>
            </a:r>
            <a:r>
              <a:rPr lang="en-US" sz="1200" dirty="0">
                <a:latin typeface="Times New Roman" pitchFamily="18" charset="0"/>
                <a:cs typeface="Times New Roman" pitchFamily="18" charset="0"/>
              </a:rPr>
              <a:t>	</a:t>
            </a:r>
            <a:r>
              <a:rPr lang="en-US" sz="1200" dirty="0" smtClean="0">
                <a:latin typeface="Times New Roman" pitchFamily="18" charset="0"/>
                <a:cs typeface="Times New Roman" pitchFamily="18" charset="0"/>
              </a:rPr>
              <a:t>   I.K</a:t>
            </a:r>
            <a:r>
              <a:rPr lang="en-US" sz="1200" dirty="0">
                <a:latin typeface="Times New Roman" pitchFamily="18" charset="0"/>
                <a:cs typeface="Times New Roman" pitchFamily="18" charset="0"/>
              </a:rPr>
              <a:t>. Hamilton Jr. House (1902)</a:t>
            </a:r>
          </a:p>
          <a:p>
            <a:pPr marL="0" indent="0">
              <a:spcBef>
                <a:spcPts val="0"/>
              </a:spcBef>
              <a:buNone/>
            </a:pPr>
            <a:r>
              <a:rPr lang="en-US" sz="1200" dirty="0" smtClean="0">
                <a:latin typeface="Times New Roman" pitchFamily="18" charset="0"/>
                <a:cs typeface="Times New Roman" pitchFamily="18" charset="0"/>
              </a:rPr>
              <a:t>8.  2125 </a:t>
            </a:r>
            <a:r>
              <a:rPr lang="en-US" sz="1200" dirty="0">
                <a:latin typeface="Times New Roman" pitchFamily="18" charset="0"/>
                <a:cs typeface="Times New Roman" pitchFamily="18" charset="0"/>
              </a:rPr>
              <a:t>Riverside Avenue	Contributing	</a:t>
            </a:r>
            <a:r>
              <a:rPr lang="en-US" sz="1200" dirty="0" smtClean="0">
                <a:latin typeface="Times New Roman" pitchFamily="18" charset="0"/>
                <a:cs typeface="Times New Roman" pitchFamily="18" charset="0"/>
              </a:rPr>
              <a:t>   Fred </a:t>
            </a:r>
            <a:r>
              <a:rPr lang="en-US" sz="1200" dirty="0">
                <a:latin typeface="Times New Roman" pitchFamily="18" charset="0"/>
                <a:cs typeface="Times New Roman" pitchFamily="18" charset="0"/>
              </a:rPr>
              <a:t>Carney Jr. House (1895)</a:t>
            </a:r>
          </a:p>
          <a:p>
            <a:pPr marL="0" indent="0">
              <a:spcBef>
                <a:spcPts val="0"/>
              </a:spcBef>
              <a:buNone/>
            </a:pPr>
            <a:r>
              <a:rPr lang="en-US" sz="1200" dirty="0" smtClean="0">
                <a:latin typeface="Times New Roman" pitchFamily="18" charset="0"/>
                <a:cs typeface="Times New Roman" pitchFamily="18" charset="0"/>
              </a:rPr>
              <a:t>9.  2141 </a:t>
            </a:r>
            <a:r>
              <a:rPr lang="en-US" sz="1200" dirty="0">
                <a:latin typeface="Times New Roman" pitchFamily="18" charset="0"/>
                <a:cs typeface="Times New Roman" pitchFamily="18" charset="0"/>
              </a:rPr>
              <a:t>Riverside Avenue	Contributing	</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Westberg</a:t>
            </a:r>
            <a:r>
              <a:rPr lang="en-US" sz="1200" dirty="0" smtClean="0">
                <a:latin typeface="Times New Roman" pitchFamily="18" charset="0"/>
                <a:cs typeface="Times New Roman" pitchFamily="18" charset="0"/>
              </a:rPr>
              <a:t> </a:t>
            </a:r>
            <a:r>
              <a:rPr lang="en-US" sz="1200" dirty="0">
                <a:latin typeface="Times New Roman" pitchFamily="18" charset="0"/>
                <a:cs typeface="Times New Roman" pitchFamily="18" charset="0"/>
              </a:rPr>
              <a:t>House (c. 1938)</a:t>
            </a:r>
          </a:p>
          <a:p>
            <a:pPr marL="0" indent="0">
              <a:spcBef>
                <a:spcPts val="0"/>
              </a:spcBef>
              <a:buNone/>
            </a:pPr>
            <a:r>
              <a:rPr lang="en-US" sz="1200" dirty="0" smtClean="0">
                <a:latin typeface="Times New Roman" pitchFamily="18" charset="0"/>
                <a:cs typeface="Times New Roman" pitchFamily="18" charset="0"/>
              </a:rPr>
              <a:t>10. 2153 </a:t>
            </a:r>
            <a:r>
              <a:rPr lang="en-US" sz="1200" dirty="0">
                <a:latin typeface="Times New Roman" pitchFamily="18" charset="0"/>
                <a:cs typeface="Times New Roman" pitchFamily="18" charset="0"/>
              </a:rPr>
              <a:t>Riverside Avenue	Contributing	</a:t>
            </a:r>
            <a:r>
              <a:rPr lang="en-US" sz="1200" dirty="0" smtClean="0">
                <a:latin typeface="Times New Roman" pitchFamily="18" charset="0"/>
                <a:cs typeface="Times New Roman" pitchFamily="18" charset="0"/>
              </a:rPr>
              <a:t>   I</a:t>
            </a:r>
            <a:r>
              <a:rPr lang="en-US" sz="1200" dirty="0">
                <a:latin typeface="Times New Roman" pitchFamily="18" charset="0"/>
                <a:cs typeface="Times New Roman" pitchFamily="18" charset="0"/>
              </a:rPr>
              <a:t>. Watson Stephenson House (1902)</a:t>
            </a:r>
          </a:p>
          <a:p>
            <a:pPr marL="0" indent="0">
              <a:spcBef>
                <a:spcPts val="0"/>
              </a:spcBef>
              <a:buNone/>
            </a:pPr>
            <a:r>
              <a:rPr lang="en-US" sz="1200" dirty="0" smtClean="0">
                <a:latin typeface="Times New Roman" pitchFamily="18" charset="0"/>
                <a:cs typeface="Times New Roman" pitchFamily="18" charset="0"/>
              </a:rPr>
              <a:t>11. 2157 </a:t>
            </a:r>
            <a:r>
              <a:rPr lang="en-US" sz="1200" dirty="0">
                <a:latin typeface="Times New Roman" pitchFamily="18" charset="0"/>
                <a:cs typeface="Times New Roman" pitchFamily="18" charset="0"/>
              </a:rPr>
              <a:t>Riverside Avenue	Contributing	</a:t>
            </a:r>
            <a:r>
              <a:rPr lang="en-US" sz="1200" dirty="0" smtClean="0">
                <a:latin typeface="Times New Roman" pitchFamily="18" charset="0"/>
                <a:cs typeface="Times New Roman" pitchFamily="18" charset="0"/>
              </a:rPr>
              <a:t>   Menominee </a:t>
            </a:r>
            <a:r>
              <a:rPr lang="en-US" sz="1200" dirty="0">
                <a:latin typeface="Times New Roman" pitchFamily="18" charset="0"/>
                <a:cs typeface="Times New Roman" pitchFamily="18" charset="0"/>
              </a:rPr>
              <a:t>River Boom Company </a:t>
            </a:r>
            <a:r>
              <a:rPr lang="en-US" sz="1200" dirty="0" smtClean="0">
                <a:latin typeface="Times New Roman" pitchFamily="18" charset="0"/>
                <a:cs typeface="Times New Roman" pitchFamily="18" charset="0"/>
              </a:rPr>
              <a:t>			   Office </a:t>
            </a:r>
            <a:r>
              <a:rPr lang="en-US" sz="1200" dirty="0">
                <a:latin typeface="Times New Roman" pitchFamily="18" charset="0"/>
                <a:cs typeface="Times New Roman" pitchFamily="18" charset="0"/>
              </a:rPr>
              <a:t>(1888), altered (c. 1928)</a:t>
            </a:r>
          </a:p>
          <a:p>
            <a:pPr marL="0" indent="0">
              <a:buNone/>
            </a:pPr>
            <a:endParaRPr lang="en-US" dirty="0"/>
          </a:p>
        </p:txBody>
      </p:sp>
      <p:pic>
        <p:nvPicPr>
          <p:cNvPr id="8"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09600"/>
            <a:ext cx="3555492" cy="2246949"/>
          </a:xfrm>
          <a:prstGeom prst="rect">
            <a:avLst/>
          </a:prstGeom>
          <a:effectLst>
            <a:softEdge rad="127000"/>
          </a:effectLst>
        </p:spPr>
      </p:pic>
      <p:sp>
        <p:nvSpPr>
          <p:cNvPr id="9" name="TextBox 8"/>
          <p:cNvSpPr txBox="1"/>
          <p:nvPr/>
        </p:nvSpPr>
        <p:spPr>
          <a:xfrm>
            <a:off x="444246" y="2725744"/>
            <a:ext cx="2667000" cy="261610"/>
          </a:xfrm>
          <a:prstGeom prst="rect">
            <a:avLst/>
          </a:prstGeom>
          <a:noFill/>
        </p:spPr>
        <p:txBody>
          <a:bodyPr wrap="square" rtlCol="0">
            <a:spAutoFit/>
          </a:bodyPr>
          <a:lstStyle/>
          <a:p>
            <a:r>
              <a:rPr lang="en-US" sz="1100" i="1" dirty="0" smtClean="0">
                <a:latin typeface="Times New Roman" pitchFamily="18" charset="0"/>
                <a:cs typeface="Times New Roman" pitchFamily="18" charset="0"/>
              </a:rPr>
              <a:t>Postcard view of Riverside Avenue, c. 1900</a:t>
            </a:r>
            <a:endParaRPr lang="en-US" sz="1100" i="1" dirty="0">
              <a:latin typeface="Times New Roman" pitchFamily="18" charset="0"/>
              <a:cs typeface="Times New Roman" pitchFamily="18" charset="0"/>
            </a:endParaRP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r="6035" b="7744"/>
          <a:stretch/>
        </p:blipFill>
        <p:spPr>
          <a:xfrm>
            <a:off x="6419850" y="1524000"/>
            <a:ext cx="2267027" cy="1590761"/>
          </a:xfrm>
          <a:prstGeom prst="rect">
            <a:avLst/>
          </a:prstGeom>
          <a:effectLst>
            <a:glow rad="228600">
              <a:schemeClr val="accent5">
                <a:satMod val="175000"/>
                <a:alpha val="40000"/>
              </a:schemeClr>
            </a:glow>
          </a:effectLst>
        </p:spPr>
      </p:pic>
      <p:sp>
        <p:nvSpPr>
          <p:cNvPr id="10" name="TextBox 9"/>
          <p:cNvSpPr txBox="1"/>
          <p:nvPr/>
        </p:nvSpPr>
        <p:spPr>
          <a:xfrm>
            <a:off x="6572288" y="3105322"/>
            <a:ext cx="1962150" cy="261610"/>
          </a:xfrm>
          <a:prstGeom prst="rect">
            <a:avLst/>
          </a:prstGeom>
          <a:noFill/>
        </p:spPr>
        <p:txBody>
          <a:bodyPr wrap="square" rtlCol="0">
            <a:spAutoFit/>
          </a:bodyPr>
          <a:lstStyle/>
          <a:p>
            <a:r>
              <a:rPr lang="en-US" sz="1100" i="1" dirty="0" smtClean="0">
                <a:latin typeface="Times New Roman" pitchFamily="18" charset="0"/>
                <a:cs typeface="Times New Roman" pitchFamily="18" charset="0"/>
              </a:rPr>
              <a:t>1975 Riverside Avenue, c. 1910</a:t>
            </a:r>
            <a:endParaRPr lang="en-US" sz="1100" i="1" dirty="0">
              <a:latin typeface="Times New Roman" pitchFamily="18" charset="0"/>
              <a:cs typeface="Times New Roman" pitchFamily="18" charset="0"/>
            </a:endParaRPr>
          </a:p>
        </p:txBody>
      </p:sp>
      <p:sp>
        <p:nvSpPr>
          <p:cNvPr id="7" name="TextBox 6"/>
          <p:cNvSpPr txBox="1"/>
          <p:nvPr/>
        </p:nvSpPr>
        <p:spPr>
          <a:xfrm>
            <a:off x="7162800" y="6442594"/>
            <a:ext cx="1981200" cy="276999"/>
          </a:xfrm>
          <a:prstGeom prst="rect">
            <a:avLst/>
          </a:prstGeom>
          <a:noFill/>
        </p:spPr>
        <p:txBody>
          <a:bodyPr wrap="square" rtlCol="0">
            <a:spAutoFit/>
          </a:bodyPr>
          <a:lstStyle/>
          <a:p>
            <a:pPr algn="r"/>
            <a:r>
              <a:rPr lang="en-US" sz="1200" dirty="0" smtClean="0">
                <a:latin typeface="Times New Roman" pitchFamily="18" charset="0"/>
                <a:cs typeface="Times New Roman" pitchFamily="18" charset="0"/>
              </a:rPr>
              <a:t>Page 22</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34380476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0"/>
            <a:lum/>
          </a:blip>
          <a:srcRect/>
          <a:stretch>
            <a:fillRect t="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6248400" cy="685800"/>
          </a:xfrm>
        </p:spPr>
        <p:style>
          <a:lnRef idx="2">
            <a:schemeClr val="dk1"/>
          </a:lnRef>
          <a:fillRef idx="1">
            <a:schemeClr val="lt1"/>
          </a:fillRef>
          <a:effectRef idx="0">
            <a:schemeClr val="dk1"/>
          </a:effectRef>
          <a:fontRef idx="minor">
            <a:schemeClr val="dk1"/>
          </a:fontRef>
        </p:style>
        <p:txBody>
          <a:bodyPr>
            <a:normAutofit fontScale="90000"/>
          </a:bodyPr>
          <a:lstStyle/>
          <a:p>
            <a:pPr algn="l"/>
            <a:r>
              <a:rPr lang="en-US" sz="2800" dirty="0" smtClean="0">
                <a:latin typeface="Times New Roman" pitchFamily="18" charset="0"/>
                <a:cs typeface="Times New Roman" pitchFamily="18" charset="0"/>
              </a:rPr>
              <a:t>Proposed Stephenson Street Historic District</a:t>
            </a:r>
            <a:endParaRPr lang="en-US" sz="2800" dirty="0">
              <a:latin typeface="Times New Roman" pitchFamily="18" charset="0"/>
              <a:cs typeface="Times New Roman" pitchFamily="18" charset="0"/>
            </a:endParaRPr>
          </a:p>
        </p:txBody>
      </p:sp>
      <p:sp>
        <p:nvSpPr>
          <p:cNvPr id="8" name="Content Placeholder 7"/>
          <p:cNvSpPr>
            <a:spLocks noGrp="1"/>
          </p:cNvSpPr>
          <p:nvPr>
            <p:ph sz="half" idx="2"/>
          </p:nvPr>
        </p:nvSpPr>
        <p:spPr>
          <a:xfrm>
            <a:off x="3962400" y="3505200"/>
            <a:ext cx="5029200" cy="1981200"/>
          </a:xfrm>
          <a:solidFill>
            <a:schemeClr val="accent3">
              <a:lumMod val="60000"/>
              <a:lumOff val="40000"/>
            </a:schemeClr>
          </a:solidFill>
          <a:ln/>
        </p:spPr>
        <p:style>
          <a:lnRef idx="2">
            <a:schemeClr val="dk1"/>
          </a:lnRef>
          <a:fillRef idx="1">
            <a:schemeClr val="lt1"/>
          </a:fillRef>
          <a:effectRef idx="0">
            <a:schemeClr val="dk1"/>
          </a:effectRef>
          <a:fontRef idx="minor">
            <a:schemeClr val="dk1"/>
          </a:fontRef>
        </p:style>
        <p:txBody>
          <a:bodyPr>
            <a:noAutofit/>
          </a:bodyPr>
          <a:lstStyle/>
          <a:p>
            <a:pPr marL="0" indent="0">
              <a:buNone/>
            </a:pPr>
            <a:r>
              <a:rPr lang="en-US" sz="1200" dirty="0">
                <a:latin typeface="Times New Roman" pitchFamily="18" charset="0"/>
                <a:cs typeface="Times New Roman" pitchFamily="18" charset="0"/>
              </a:rPr>
              <a:t>In 1893 J.A. </a:t>
            </a:r>
            <a:r>
              <a:rPr lang="en-US" sz="1200" dirty="0" err="1">
                <a:latin typeface="Times New Roman" pitchFamily="18" charset="0"/>
                <a:cs typeface="Times New Roman" pitchFamily="18" charset="0"/>
              </a:rPr>
              <a:t>VanCleve</a:t>
            </a:r>
            <a:r>
              <a:rPr lang="en-US" sz="1200" dirty="0">
                <a:latin typeface="Times New Roman" pitchFamily="18" charset="0"/>
                <a:cs typeface="Times New Roman" pitchFamily="18" charset="0"/>
              </a:rPr>
              <a:t> and Isaac Stephenson platted the region between Hall Avenue and the Menominee River.  In much the same way that Marinette’s affluent built their homes on Riverside Avenue, the proposed Stephenson Street Historic District attracted the new, more affluent members of the business and professional community.  In contrast to the houses on Riverside Avenue, those in the proposed Stephenson Historic District tended to be somewhat more modest, reflecting the economic stratification of the larger community</a:t>
            </a:r>
            <a:r>
              <a:rPr lang="en-US" sz="1200" dirty="0" smtClean="0">
                <a:latin typeface="Times New Roman" pitchFamily="18" charset="0"/>
                <a:cs typeface="Times New Roman" pitchFamily="18" charset="0"/>
              </a:rPr>
              <a:t>.  Since first proposed in 1991, two houses in this district have been lost and one has been enlarged such that it is no longer contributing.  The area likely maintains sufficient integrity to warrant designation as a historic district.</a:t>
            </a:r>
            <a:endParaRPr lang="en-US" sz="1200" dirty="0">
              <a:latin typeface="Times New Roman" pitchFamily="18" charset="0"/>
              <a:cs typeface="Times New Roman" pitchFamily="18" charset="0"/>
            </a:endParaRPr>
          </a:p>
        </p:txBody>
      </p:sp>
      <p:sp>
        <p:nvSpPr>
          <p:cNvPr id="4" name="TextBox 3"/>
          <p:cNvSpPr txBox="1"/>
          <p:nvPr/>
        </p:nvSpPr>
        <p:spPr>
          <a:xfrm>
            <a:off x="152400" y="6428923"/>
            <a:ext cx="1981200" cy="276999"/>
          </a:xfrm>
          <a:prstGeom prst="rect">
            <a:avLst/>
          </a:prstGeom>
          <a:noFill/>
        </p:spPr>
        <p:txBody>
          <a:bodyPr wrap="square" rtlCol="0">
            <a:spAutoFit/>
          </a:bodyPr>
          <a:lstStyle/>
          <a:p>
            <a:r>
              <a:rPr lang="en-US" sz="1200" dirty="0" smtClean="0">
                <a:latin typeface="Times New Roman" pitchFamily="18" charset="0"/>
                <a:cs typeface="Times New Roman" pitchFamily="18" charset="0"/>
              </a:rPr>
              <a:t>Page 23</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32159162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l="-8000" r="-8000"/>
          </a:stretch>
        </a:blipFill>
        <a:effectLst/>
      </p:bgPr>
    </p:bg>
    <p:spTree>
      <p:nvGrpSpPr>
        <p:cNvPr id="1" name=""/>
        <p:cNvGrpSpPr/>
        <p:nvPr/>
      </p:nvGrpSpPr>
      <p:grpSpPr>
        <a:xfrm>
          <a:off x="0" y="0"/>
          <a:ext cx="0" cy="0"/>
          <a:chOff x="0" y="0"/>
          <a:chExt cx="0" cy="0"/>
        </a:xfrm>
      </p:grpSpPr>
      <p:pic>
        <p:nvPicPr>
          <p:cNvPr id="8" name="Content Placeholder 7"/>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6461" r="8144" b="6774"/>
          <a:stretch/>
        </p:blipFill>
        <p:spPr>
          <a:xfrm>
            <a:off x="7204364" y="0"/>
            <a:ext cx="1953208" cy="2604655"/>
          </a:xfrm>
          <a:effectLst>
            <a:softEdge rad="127000"/>
          </a:effectLst>
        </p:spPr>
      </p:pic>
      <p:pic>
        <p:nvPicPr>
          <p:cNvPr id="7" name="Content Placeholder 6"/>
          <p:cNvPicPr>
            <a:picLocks noChangeAspect="1"/>
          </p:cNvPicPr>
          <p:nvPr/>
        </p:nvPicPr>
        <p:blipFill rotWithShape="1">
          <a:blip r:embed="rId4" cstate="print">
            <a:extLst>
              <a:ext uri="{28A0092B-C50C-407E-A947-70E740481C1C}">
                <a14:useLocalDpi xmlns:a14="http://schemas.microsoft.com/office/drawing/2010/main" val="0"/>
              </a:ext>
            </a:extLst>
          </a:blip>
          <a:srcRect t="19395" r="3846" b="24661"/>
          <a:stretch/>
        </p:blipFill>
        <p:spPr>
          <a:xfrm>
            <a:off x="5299364" y="5195454"/>
            <a:ext cx="3810000" cy="1662545"/>
          </a:xfrm>
          <a:prstGeom prst="rect">
            <a:avLst/>
          </a:prstGeom>
          <a:effectLst>
            <a:softEdge rad="127000"/>
          </a:effectLst>
        </p:spPr>
        <p:style>
          <a:lnRef idx="2">
            <a:schemeClr val="accent1"/>
          </a:lnRef>
          <a:fillRef idx="1">
            <a:schemeClr val="lt1"/>
          </a:fillRef>
          <a:effectRef idx="0">
            <a:schemeClr val="accent1"/>
          </a:effectRef>
          <a:fontRef idx="minor">
            <a:schemeClr val="dk1"/>
          </a:fontRef>
        </p:style>
      </p:pic>
      <p:sp>
        <p:nvSpPr>
          <p:cNvPr id="6" name="Content Placeholder 5"/>
          <p:cNvSpPr>
            <a:spLocks noGrp="1"/>
          </p:cNvSpPr>
          <p:nvPr>
            <p:ph sz="quarter" idx="4"/>
          </p:nvPr>
        </p:nvSpPr>
        <p:spPr>
          <a:xfrm>
            <a:off x="394855" y="654065"/>
            <a:ext cx="5410200" cy="5897563"/>
          </a:xfrm>
        </p:spPr>
        <p:txBody>
          <a:bodyPr>
            <a:normAutofit fontScale="47500" lnSpcReduction="20000"/>
          </a:bodyPr>
          <a:lstStyle/>
          <a:p>
            <a:pPr marL="0" indent="0">
              <a:lnSpc>
                <a:spcPct val="120000"/>
              </a:lnSpc>
              <a:spcBef>
                <a:spcPts val="0"/>
              </a:spcBef>
              <a:buNone/>
            </a:pPr>
            <a:r>
              <a:rPr lang="en-US" sz="2500" dirty="0">
                <a:latin typeface="Times New Roman" pitchFamily="18" charset="0"/>
                <a:cs typeface="Times New Roman" pitchFamily="18" charset="0"/>
              </a:rPr>
              <a:t>1.   30 Hattie Court	Contributing	William Baker House (1883)</a:t>
            </a:r>
          </a:p>
          <a:p>
            <a:pPr marL="0" indent="0">
              <a:lnSpc>
                <a:spcPct val="120000"/>
              </a:lnSpc>
              <a:spcBef>
                <a:spcPts val="0"/>
              </a:spcBef>
              <a:buNone/>
            </a:pPr>
            <a:r>
              <a:rPr lang="en-US" sz="2500" dirty="0">
                <a:latin typeface="Times New Roman" pitchFamily="18" charset="0"/>
                <a:cs typeface="Times New Roman" pitchFamily="18" charset="0"/>
              </a:rPr>
              <a:t>2.   34 Hattie Court 	</a:t>
            </a:r>
            <a:r>
              <a:rPr lang="en-US" sz="2500" dirty="0" smtClean="0">
                <a:latin typeface="Times New Roman" pitchFamily="18" charset="0"/>
                <a:cs typeface="Times New Roman" pitchFamily="18" charset="0"/>
              </a:rPr>
              <a:t>Non-Contr.</a:t>
            </a:r>
            <a:r>
              <a:rPr lang="en-US" sz="2500" dirty="0">
                <a:latin typeface="Times New Roman" pitchFamily="18" charset="0"/>
                <a:cs typeface="Times New Roman" pitchFamily="18" charset="0"/>
              </a:rPr>
              <a:t>	(c. 1895)</a:t>
            </a:r>
          </a:p>
          <a:p>
            <a:pPr marL="0" indent="0">
              <a:lnSpc>
                <a:spcPct val="120000"/>
              </a:lnSpc>
              <a:spcBef>
                <a:spcPts val="0"/>
              </a:spcBef>
              <a:buNone/>
            </a:pPr>
            <a:r>
              <a:rPr lang="en-US" sz="2500" dirty="0">
                <a:latin typeface="Times New Roman" pitchFamily="18" charset="0"/>
                <a:cs typeface="Times New Roman" pitchFamily="18" charset="0"/>
              </a:rPr>
              <a:t>3.   1902 Stephenson Street	Contributing	Campbell House (c. 1900)</a:t>
            </a:r>
          </a:p>
          <a:p>
            <a:pPr marL="0" indent="0">
              <a:lnSpc>
                <a:spcPct val="120000"/>
              </a:lnSpc>
              <a:spcBef>
                <a:spcPts val="0"/>
              </a:spcBef>
              <a:buNone/>
            </a:pPr>
            <a:r>
              <a:rPr lang="en-US" sz="2500" dirty="0">
                <a:latin typeface="Times New Roman" pitchFamily="18" charset="0"/>
                <a:cs typeface="Times New Roman" pitchFamily="18" charset="0"/>
              </a:rPr>
              <a:t>4.   1908 Stephenson Street	</a:t>
            </a:r>
            <a:r>
              <a:rPr lang="en-US" sz="2500" dirty="0" smtClean="0">
                <a:latin typeface="Times New Roman" pitchFamily="18" charset="0"/>
                <a:cs typeface="Times New Roman" pitchFamily="18" charset="0"/>
              </a:rPr>
              <a:t>Non-Contr.</a:t>
            </a:r>
            <a:endParaRPr lang="en-US" sz="2500" dirty="0">
              <a:latin typeface="Times New Roman" pitchFamily="18" charset="0"/>
              <a:cs typeface="Times New Roman" pitchFamily="18" charset="0"/>
            </a:endParaRPr>
          </a:p>
          <a:p>
            <a:pPr marL="0" indent="0">
              <a:lnSpc>
                <a:spcPct val="120000"/>
              </a:lnSpc>
              <a:spcBef>
                <a:spcPts val="0"/>
              </a:spcBef>
              <a:buNone/>
            </a:pPr>
            <a:r>
              <a:rPr lang="en-US" sz="2500" dirty="0">
                <a:latin typeface="Times New Roman" pitchFamily="18" charset="0"/>
                <a:cs typeface="Times New Roman" pitchFamily="18" charset="0"/>
              </a:rPr>
              <a:t>5.   1912 Stephenson Street	Contributing	(c. 1940)</a:t>
            </a:r>
          </a:p>
          <a:p>
            <a:pPr marL="0" indent="0">
              <a:lnSpc>
                <a:spcPct val="120000"/>
              </a:lnSpc>
              <a:spcBef>
                <a:spcPts val="0"/>
              </a:spcBef>
              <a:buNone/>
            </a:pPr>
            <a:r>
              <a:rPr lang="en-US" sz="2500" dirty="0">
                <a:latin typeface="Times New Roman" pitchFamily="18" charset="0"/>
                <a:cs typeface="Times New Roman" pitchFamily="18" charset="0"/>
              </a:rPr>
              <a:t>6.   1920 Stephenson </a:t>
            </a:r>
            <a:r>
              <a:rPr lang="en-US" sz="2500" dirty="0" smtClean="0">
                <a:latin typeface="Times New Roman" pitchFamily="18" charset="0"/>
                <a:cs typeface="Times New Roman" pitchFamily="18" charset="0"/>
              </a:rPr>
              <a:t>Street	Contributing   McDonald House (c. 1926)</a:t>
            </a:r>
            <a:endParaRPr lang="en-US" sz="2500" dirty="0">
              <a:latin typeface="Times New Roman" pitchFamily="18" charset="0"/>
              <a:cs typeface="Times New Roman" pitchFamily="18" charset="0"/>
            </a:endParaRPr>
          </a:p>
          <a:p>
            <a:pPr marL="0" indent="0">
              <a:lnSpc>
                <a:spcPct val="120000"/>
              </a:lnSpc>
              <a:spcBef>
                <a:spcPts val="0"/>
              </a:spcBef>
              <a:buNone/>
            </a:pPr>
            <a:r>
              <a:rPr lang="en-US" sz="2500" dirty="0">
                <a:latin typeface="Times New Roman" pitchFamily="18" charset="0"/>
                <a:cs typeface="Times New Roman" pitchFamily="18" charset="0"/>
              </a:rPr>
              <a:t>7.   1930 Stephenson </a:t>
            </a:r>
            <a:r>
              <a:rPr lang="en-US" sz="2500" dirty="0" smtClean="0">
                <a:latin typeface="Times New Roman" pitchFamily="18" charset="0"/>
                <a:cs typeface="Times New Roman" pitchFamily="18" charset="0"/>
              </a:rPr>
              <a:t>Street	Contributing   </a:t>
            </a:r>
            <a:r>
              <a:rPr lang="en-US" sz="2500" dirty="0" err="1" smtClean="0">
                <a:latin typeface="Times New Roman" pitchFamily="18" charset="0"/>
                <a:cs typeface="Times New Roman" pitchFamily="18" charset="0"/>
              </a:rPr>
              <a:t>Lamoreaux</a:t>
            </a:r>
            <a:r>
              <a:rPr lang="en-US" sz="2500" dirty="0" smtClean="0">
                <a:latin typeface="Times New Roman" pitchFamily="18" charset="0"/>
                <a:cs typeface="Times New Roman" pitchFamily="18" charset="0"/>
              </a:rPr>
              <a:t> House (c. 1920)</a:t>
            </a:r>
            <a:endParaRPr lang="en-US" sz="2500" dirty="0">
              <a:latin typeface="Times New Roman" pitchFamily="18" charset="0"/>
              <a:cs typeface="Times New Roman" pitchFamily="18" charset="0"/>
            </a:endParaRPr>
          </a:p>
          <a:p>
            <a:pPr marL="0" indent="0">
              <a:lnSpc>
                <a:spcPct val="120000"/>
              </a:lnSpc>
              <a:spcBef>
                <a:spcPts val="0"/>
              </a:spcBef>
              <a:buNone/>
            </a:pPr>
            <a:r>
              <a:rPr lang="en-US" sz="2500" dirty="0">
                <a:latin typeface="Times New Roman" pitchFamily="18" charset="0"/>
                <a:cs typeface="Times New Roman" pitchFamily="18" charset="0"/>
              </a:rPr>
              <a:t>8.   1940 Stephenson </a:t>
            </a:r>
            <a:r>
              <a:rPr lang="en-US" sz="2500" dirty="0" smtClean="0">
                <a:latin typeface="Times New Roman" pitchFamily="18" charset="0"/>
                <a:cs typeface="Times New Roman" pitchFamily="18" charset="0"/>
              </a:rPr>
              <a:t>Street	Contributing   Moon House (c. 1920)</a:t>
            </a:r>
            <a:endParaRPr lang="en-US" sz="2500" dirty="0">
              <a:latin typeface="Times New Roman" pitchFamily="18" charset="0"/>
              <a:cs typeface="Times New Roman" pitchFamily="18" charset="0"/>
            </a:endParaRPr>
          </a:p>
          <a:p>
            <a:pPr marL="0" indent="0">
              <a:lnSpc>
                <a:spcPct val="120000"/>
              </a:lnSpc>
              <a:spcBef>
                <a:spcPts val="0"/>
              </a:spcBef>
              <a:buNone/>
            </a:pPr>
            <a:r>
              <a:rPr lang="en-US" sz="2500" dirty="0">
                <a:latin typeface="Times New Roman" pitchFamily="18" charset="0"/>
                <a:cs typeface="Times New Roman" pitchFamily="18" charset="0"/>
              </a:rPr>
              <a:t>9.   1950 Stephenson </a:t>
            </a:r>
            <a:r>
              <a:rPr lang="en-US" sz="2500" dirty="0" smtClean="0">
                <a:latin typeface="Times New Roman" pitchFamily="18" charset="0"/>
                <a:cs typeface="Times New Roman" pitchFamily="18" charset="0"/>
              </a:rPr>
              <a:t>Street	Contributing   Green House (c. 1905)</a:t>
            </a:r>
            <a:endParaRPr lang="en-US" sz="2500" dirty="0">
              <a:latin typeface="Times New Roman" pitchFamily="18" charset="0"/>
              <a:cs typeface="Times New Roman" pitchFamily="18" charset="0"/>
            </a:endParaRPr>
          </a:p>
          <a:p>
            <a:pPr marL="0" indent="0">
              <a:lnSpc>
                <a:spcPct val="120000"/>
              </a:lnSpc>
              <a:spcBef>
                <a:spcPts val="0"/>
              </a:spcBef>
              <a:buNone/>
            </a:pPr>
            <a:r>
              <a:rPr lang="en-US" sz="2500" dirty="0">
                <a:latin typeface="Times New Roman" pitchFamily="18" charset="0"/>
                <a:cs typeface="Times New Roman" pitchFamily="18" charset="0"/>
              </a:rPr>
              <a:t>10. 1954 Stephenson </a:t>
            </a:r>
            <a:r>
              <a:rPr lang="en-US" sz="2500" dirty="0" smtClean="0">
                <a:latin typeface="Times New Roman" pitchFamily="18" charset="0"/>
                <a:cs typeface="Times New Roman" pitchFamily="18" charset="0"/>
              </a:rPr>
              <a:t>Street	Contributing   </a:t>
            </a:r>
            <a:r>
              <a:rPr lang="en-US" sz="2500" dirty="0" err="1" smtClean="0">
                <a:latin typeface="Times New Roman" pitchFamily="18" charset="0"/>
                <a:cs typeface="Times New Roman" pitchFamily="18" charset="0"/>
              </a:rPr>
              <a:t>Fildes</a:t>
            </a:r>
            <a:r>
              <a:rPr lang="en-US" sz="2500" dirty="0" smtClean="0">
                <a:latin typeface="Times New Roman" pitchFamily="18" charset="0"/>
                <a:cs typeface="Times New Roman" pitchFamily="18" charset="0"/>
              </a:rPr>
              <a:t> House (c. 1907)</a:t>
            </a:r>
            <a:endParaRPr lang="en-US" sz="2500" dirty="0">
              <a:latin typeface="Times New Roman" pitchFamily="18" charset="0"/>
              <a:cs typeface="Times New Roman" pitchFamily="18" charset="0"/>
            </a:endParaRPr>
          </a:p>
          <a:p>
            <a:pPr marL="0" indent="0">
              <a:lnSpc>
                <a:spcPct val="120000"/>
              </a:lnSpc>
              <a:spcBef>
                <a:spcPts val="0"/>
              </a:spcBef>
              <a:buNone/>
            </a:pPr>
            <a:r>
              <a:rPr lang="en-US" sz="2500" dirty="0">
                <a:latin typeface="Times New Roman" pitchFamily="18" charset="0"/>
                <a:cs typeface="Times New Roman" pitchFamily="18" charset="0"/>
              </a:rPr>
              <a:t>11. 1964 Stephenson </a:t>
            </a:r>
            <a:r>
              <a:rPr lang="en-US" sz="2500" dirty="0" smtClean="0">
                <a:latin typeface="Times New Roman" pitchFamily="18" charset="0"/>
                <a:cs typeface="Times New Roman" pitchFamily="18" charset="0"/>
              </a:rPr>
              <a:t>Street	Non-Contr.     (c. 1950s)</a:t>
            </a:r>
            <a:endParaRPr lang="en-US" sz="2500" dirty="0">
              <a:latin typeface="Times New Roman" pitchFamily="18" charset="0"/>
              <a:cs typeface="Times New Roman" pitchFamily="18" charset="0"/>
            </a:endParaRPr>
          </a:p>
          <a:p>
            <a:pPr marL="0" indent="0">
              <a:lnSpc>
                <a:spcPct val="120000"/>
              </a:lnSpc>
              <a:spcBef>
                <a:spcPts val="0"/>
              </a:spcBef>
              <a:buNone/>
            </a:pPr>
            <a:r>
              <a:rPr lang="en-US" sz="2500" dirty="0">
                <a:latin typeface="Times New Roman" pitchFamily="18" charset="0"/>
                <a:cs typeface="Times New Roman" pitchFamily="18" charset="0"/>
              </a:rPr>
              <a:t>12. 307 Jefferson </a:t>
            </a:r>
            <a:r>
              <a:rPr lang="en-US" sz="2500" dirty="0" smtClean="0">
                <a:latin typeface="Times New Roman" pitchFamily="18" charset="0"/>
                <a:cs typeface="Times New Roman" pitchFamily="18" charset="0"/>
              </a:rPr>
              <a:t>Street	Contributing   Schultz House (c. 1912)</a:t>
            </a:r>
            <a:endParaRPr lang="en-US" sz="2500" dirty="0">
              <a:latin typeface="Times New Roman" pitchFamily="18" charset="0"/>
              <a:cs typeface="Times New Roman" pitchFamily="18" charset="0"/>
            </a:endParaRPr>
          </a:p>
          <a:p>
            <a:pPr marL="0" indent="0">
              <a:lnSpc>
                <a:spcPct val="120000"/>
              </a:lnSpc>
              <a:spcBef>
                <a:spcPts val="0"/>
              </a:spcBef>
              <a:buNone/>
            </a:pPr>
            <a:r>
              <a:rPr lang="en-US" sz="2500" dirty="0">
                <a:latin typeface="Times New Roman" pitchFamily="18" charset="0"/>
                <a:cs typeface="Times New Roman" pitchFamily="18" charset="0"/>
              </a:rPr>
              <a:t>13. 309 Jefferson </a:t>
            </a:r>
            <a:r>
              <a:rPr lang="en-US" sz="2500" dirty="0" smtClean="0">
                <a:latin typeface="Times New Roman" pitchFamily="18" charset="0"/>
                <a:cs typeface="Times New Roman" pitchFamily="18" charset="0"/>
              </a:rPr>
              <a:t>Street	Contributing   C.B. Black House (c. 1905)</a:t>
            </a:r>
            <a:endParaRPr lang="en-US" sz="2500" dirty="0">
              <a:latin typeface="Times New Roman" pitchFamily="18" charset="0"/>
              <a:cs typeface="Times New Roman" pitchFamily="18" charset="0"/>
            </a:endParaRPr>
          </a:p>
          <a:p>
            <a:pPr marL="0" indent="0">
              <a:lnSpc>
                <a:spcPct val="120000"/>
              </a:lnSpc>
              <a:spcBef>
                <a:spcPts val="0"/>
              </a:spcBef>
              <a:buNone/>
            </a:pPr>
            <a:r>
              <a:rPr lang="en-US" sz="2500" dirty="0">
                <a:latin typeface="Times New Roman" pitchFamily="18" charset="0"/>
                <a:cs typeface="Times New Roman" pitchFamily="18" charset="0"/>
              </a:rPr>
              <a:t>14. 321 Jefferson </a:t>
            </a:r>
            <a:r>
              <a:rPr lang="en-US" sz="2500" dirty="0" smtClean="0">
                <a:latin typeface="Times New Roman" pitchFamily="18" charset="0"/>
                <a:cs typeface="Times New Roman" pitchFamily="18" charset="0"/>
              </a:rPr>
              <a:t>Street	Contributing   Quinlan House (c. 1905)</a:t>
            </a:r>
            <a:endParaRPr lang="en-US" sz="2500" dirty="0">
              <a:latin typeface="Times New Roman" pitchFamily="18" charset="0"/>
              <a:cs typeface="Times New Roman" pitchFamily="18" charset="0"/>
            </a:endParaRPr>
          </a:p>
          <a:p>
            <a:pPr marL="0" indent="0">
              <a:lnSpc>
                <a:spcPct val="120000"/>
              </a:lnSpc>
              <a:spcBef>
                <a:spcPts val="0"/>
              </a:spcBef>
              <a:buNone/>
            </a:pPr>
            <a:r>
              <a:rPr lang="en-US" sz="2500" dirty="0">
                <a:latin typeface="Times New Roman" pitchFamily="18" charset="0"/>
                <a:cs typeface="Times New Roman" pitchFamily="18" charset="0"/>
              </a:rPr>
              <a:t>15. 337 Jefferson </a:t>
            </a:r>
            <a:r>
              <a:rPr lang="en-US" sz="2500" dirty="0" smtClean="0">
                <a:latin typeface="Times New Roman" pitchFamily="18" charset="0"/>
                <a:cs typeface="Times New Roman" pitchFamily="18" charset="0"/>
              </a:rPr>
              <a:t>Street	Contributing   </a:t>
            </a:r>
            <a:r>
              <a:rPr lang="en-US" sz="2500" dirty="0" err="1" smtClean="0">
                <a:latin typeface="Times New Roman" pitchFamily="18" charset="0"/>
                <a:cs typeface="Times New Roman" pitchFamily="18" charset="0"/>
              </a:rPr>
              <a:t>Bougie</a:t>
            </a:r>
            <a:r>
              <a:rPr lang="en-US" sz="2500" dirty="0" smtClean="0">
                <a:latin typeface="Times New Roman" pitchFamily="18" charset="0"/>
                <a:cs typeface="Times New Roman" pitchFamily="18" charset="0"/>
              </a:rPr>
              <a:t> House (c. 1905)</a:t>
            </a:r>
            <a:endParaRPr lang="en-US" sz="2500" dirty="0">
              <a:latin typeface="Times New Roman" pitchFamily="18" charset="0"/>
              <a:cs typeface="Times New Roman" pitchFamily="18" charset="0"/>
            </a:endParaRPr>
          </a:p>
          <a:p>
            <a:pPr marL="0" indent="0">
              <a:lnSpc>
                <a:spcPct val="120000"/>
              </a:lnSpc>
              <a:spcBef>
                <a:spcPts val="0"/>
              </a:spcBef>
              <a:buNone/>
            </a:pPr>
            <a:r>
              <a:rPr lang="en-US" sz="2500" dirty="0">
                <a:latin typeface="Times New Roman" pitchFamily="18" charset="0"/>
                <a:cs typeface="Times New Roman" pitchFamily="18" charset="0"/>
              </a:rPr>
              <a:t>16. 339 Jefferson </a:t>
            </a:r>
            <a:r>
              <a:rPr lang="en-US" sz="2500" dirty="0" smtClean="0">
                <a:latin typeface="Times New Roman" pitchFamily="18" charset="0"/>
                <a:cs typeface="Times New Roman" pitchFamily="18" charset="0"/>
              </a:rPr>
              <a:t>Street	Contributing   </a:t>
            </a:r>
            <a:r>
              <a:rPr lang="en-US" sz="2500" dirty="0" err="1" smtClean="0">
                <a:latin typeface="Times New Roman" pitchFamily="18" charset="0"/>
                <a:cs typeface="Times New Roman" pitchFamily="18" charset="0"/>
              </a:rPr>
              <a:t>Gerhauser</a:t>
            </a:r>
            <a:r>
              <a:rPr lang="en-US" sz="2500" dirty="0" smtClean="0">
                <a:latin typeface="Times New Roman" pitchFamily="18" charset="0"/>
                <a:cs typeface="Times New Roman" pitchFamily="18" charset="0"/>
              </a:rPr>
              <a:t> House (c. 1905)</a:t>
            </a:r>
            <a:endParaRPr lang="en-US" sz="2500" dirty="0">
              <a:latin typeface="Times New Roman" pitchFamily="18" charset="0"/>
              <a:cs typeface="Times New Roman" pitchFamily="18" charset="0"/>
            </a:endParaRPr>
          </a:p>
          <a:p>
            <a:pPr marL="0" indent="0">
              <a:lnSpc>
                <a:spcPct val="120000"/>
              </a:lnSpc>
              <a:spcBef>
                <a:spcPts val="0"/>
              </a:spcBef>
              <a:buNone/>
            </a:pPr>
            <a:r>
              <a:rPr lang="en-US" sz="2500" dirty="0">
                <a:latin typeface="Times New Roman" pitchFamily="18" charset="0"/>
                <a:cs typeface="Times New Roman" pitchFamily="18" charset="0"/>
              </a:rPr>
              <a:t>17. 2100 Fred </a:t>
            </a:r>
            <a:r>
              <a:rPr lang="en-US" sz="2500" dirty="0" smtClean="0">
                <a:latin typeface="Times New Roman" pitchFamily="18" charset="0"/>
                <a:cs typeface="Times New Roman" pitchFamily="18" charset="0"/>
              </a:rPr>
              <a:t>Street	Contributing   </a:t>
            </a:r>
            <a:r>
              <a:rPr lang="en-US" sz="2500" dirty="0" err="1" smtClean="0">
                <a:latin typeface="Times New Roman" pitchFamily="18" charset="0"/>
                <a:cs typeface="Times New Roman" pitchFamily="18" charset="0"/>
              </a:rPr>
              <a:t>Mauer</a:t>
            </a:r>
            <a:r>
              <a:rPr lang="en-US" sz="2500" dirty="0" smtClean="0">
                <a:latin typeface="Times New Roman" pitchFamily="18" charset="0"/>
                <a:cs typeface="Times New Roman" pitchFamily="18" charset="0"/>
              </a:rPr>
              <a:t> House (c. 1890)</a:t>
            </a:r>
            <a:endParaRPr lang="en-US" sz="2500" dirty="0">
              <a:latin typeface="Times New Roman" pitchFamily="18" charset="0"/>
              <a:cs typeface="Times New Roman" pitchFamily="18" charset="0"/>
            </a:endParaRPr>
          </a:p>
          <a:p>
            <a:pPr marL="0" indent="0">
              <a:lnSpc>
                <a:spcPct val="120000"/>
              </a:lnSpc>
              <a:spcBef>
                <a:spcPts val="0"/>
              </a:spcBef>
              <a:buNone/>
            </a:pPr>
            <a:r>
              <a:rPr lang="en-US" sz="2500" dirty="0">
                <a:latin typeface="Times New Roman" pitchFamily="18" charset="0"/>
                <a:cs typeface="Times New Roman" pitchFamily="18" charset="0"/>
              </a:rPr>
              <a:t>18. 340 Jefferson </a:t>
            </a:r>
            <a:r>
              <a:rPr lang="en-US" sz="2500" dirty="0" smtClean="0">
                <a:latin typeface="Times New Roman" pitchFamily="18" charset="0"/>
                <a:cs typeface="Times New Roman" pitchFamily="18" charset="0"/>
              </a:rPr>
              <a:t>Street	Contributing   Christenson House (c. 1910)</a:t>
            </a:r>
            <a:endParaRPr lang="en-US" sz="2500" dirty="0">
              <a:latin typeface="Times New Roman" pitchFamily="18" charset="0"/>
              <a:cs typeface="Times New Roman" pitchFamily="18" charset="0"/>
            </a:endParaRPr>
          </a:p>
          <a:p>
            <a:pPr marL="0" indent="0">
              <a:lnSpc>
                <a:spcPct val="120000"/>
              </a:lnSpc>
              <a:spcBef>
                <a:spcPts val="0"/>
              </a:spcBef>
              <a:buNone/>
            </a:pPr>
            <a:r>
              <a:rPr lang="en-US" sz="2500" dirty="0">
                <a:latin typeface="Times New Roman" pitchFamily="18" charset="0"/>
                <a:cs typeface="Times New Roman" pitchFamily="18" charset="0"/>
              </a:rPr>
              <a:t>19. 338 Jefferson </a:t>
            </a:r>
            <a:r>
              <a:rPr lang="en-US" sz="2500" dirty="0" smtClean="0">
                <a:latin typeface="Times New Roman" pitchFamily="18" charset="0"/>
                <a:cs typeface="Times New Roman" pitchFamily="18" charset="0"/>
              </a:rPr>
              <a:t>Street	</a:t>
            </a:r>
            <a:r>
              <a:rPr lang="en-US" sz="2500" dirty="0">
                <a:latin typeface="Times New Roman" pitchFamily="18" charset="0"/>
                <a:cs typeface="Times New Roman" pitchFamily="18" charset="0"/>
              </a:rPr>
              <a:t>Contributing </a:t>
            </a:r>
            <a:r>
              <a:rPr lang="en-US" sz="2500" dirty="0" smtClean="0">
                <a:latin typeface="Times New Roman" pitchFamily="18" charset="0"/>
                <a:cs typeface="Times New Roman" pitchFamily="18" charset="0"/>
              </a:rPr>
              <a:t>  Noel </a:t>
            </a:r>
            <a:r>
              <a:rPr lang="en-US" sz="2500" dirty="0">
                <a:latin typeface="Times New Roman" pitchFamily="18" charset="0"/>
                <a:cs typeface="Times New Roman" pitchFamily="18" charset="0"/>
              </a:rPr>
              <a:t>House (c. 1900)</a:t>
            </a:r>
          </a:p>
          <a:p>
            <a:pPr marL="0" indent="0">
              <a:lnSpc>
                <a:spcPct val="120000"/>
              </a:lnSpc>
              <a:spcBef>
                <a:spcPts val="0"/>
              </a:spcBef>
              <a:buNone/>
            </a:pPr>
            <a:r>
              <a:rPr lang="en-US" sz="2500" dirty="0">
                <a:latin typeface="Times New Roman" pitchFamily="18" charset="0"/>
                <a:cs typeface="Times New Roman" pitchFamily="18" charset="0"/>
              </a:rPr>
              <a:t>20. 336 Jefferson </a:t>
            </a:r>
            <a:r>
              <a:rPr lang="en-US" sz="2500" dirty="0" smtClean="0">
                <a:latin typeface="Times New Roman" pitchFamily="18" charset="0"/>
                <a:cs typeface="Times New Roman" pitchFamily="18" charset="0"/>
              </a:rPr>
              <a:t>Street	</a:t>
            </a:r>
            <a:r>
              <a:rPr lang="en-US" sz="2500" dirty="0">
                <a:latin typeface="Times New Roman" pitchFamily="18" charset="0"/>
                <a:cs typeface="Times New Roman" pitchFamily="18" charset="0"/>
              </a:rPr>
              <a:t>Contributing </a:t>
            </a:r>
            <a:r>
              <a:rPr lang="en-US" sz="2500" dirty="0" smtClean="0">
                <a:latin typeface="Times New Roman" pitchFamily="18" charset="0"/>
                <a:cs typeface="Times New Roman" pitchFamily="18" charset="0"/>
              </a:rPr>
              <a:t>  Christenson </a:t>
            </a:r>
            <a:r>
              <a:rPr lang="en-US" sz="2500" dirty="0">
                <a:latin typeface="Times New Roman" pitchFamily="18" charset="0"/>
                <a:cs typeface="Times New Roman" pitchFamily="18" charset="0"/>
              </a:rPr>
              <a:t>House (c. </a:t>
            </a:r>
            <a:r>
              <a:rPr lang="en-US" sz="2500" dirty="0" smtClean="0">
                <a:latin typeface="Times New Roman" pitchFamily="18" charset="0"/>
                <a:cs typeface="Times New Roman" pitchFamily="18" charset="0"/>
              </a:rPr>
              <a:t>1900</a:t>
            </a:r>
            <a:r>
              <a:rPr lang="en-US" sz="2500" dirty="0">
                <a:latin typeface="Times New Roman" pitchFamily="18" charset="0"/>
                <a:cs typeface="Times New Roman" pitchFamily="18" charset="0"/>
              </a:rPr>
              <a:t>) </a:t>
            </a:r>
            <a:endParaRPr lang="en-US" sz="2500" dirty="0" smtClean="0">
              <a:latin typeface="Times New Roman" pitchFamily="18" charset="0"/>
              <a:cs typeface="Times New Roman" pitchFamily="18" charset="0"/>
            </a:endParaRPr>
          </a:p>
          <a:p>
            <a:pPr marL="0" indent="0">
              <a:lnSpc>
                <a:spcPct val="120000"/>
              </a:lnSpc>
              <a:spcBef>
                <a:spcPts val="0"/>
              </a:spcBef>
              <a:buNone/>
            </a:pPr>
            <a:r>
              <a:rPr lang="en-US" sz="2500" dirty="0" smtClean="0">
                <a:latin typeface="Times New Roman" pitchFamily="18" charset="0"/>
                <a:cs typeface="Times New Roman" pitchFamily="18" charset="0"/>
              </a:rPr>
              <a:t>21</a:t>
            </a:r>
            <a:r>
              <a:rPr lang="en-US" sz="2500" dirty="0">
                <a:latin typeface="Times New Roman" pitchFamily="18" charset="0"/>
                <a:cs typeface="Times New Roman" pitchFamily="18" charset="0"/>
              </a:rPr>
              <a:t>. 330 Jefferson </a:t>
            </a:r>
            <a:r>
              <a:rPr lang="en-US" sz="2500" dirty="0" smtClean="0">
                <a:latin typeface="Times New Roman" pitchFamily="18" charset="0"/>
                <a:cs typeface="Times New Roman" pitchFamily="18" charset="0"/>
              </a:rPr>
              <a:t>Street	</a:t>
            </a:r>
            <a:r>
              <a:rPr lang="en-US" sz="2500" dirty="0">
                <a:latin typeface="Times New Roman" pitchFamily="18" charset="0"/>
                <a:cs typeface="Times New Roman" pitchFamily="18" charset="0"/>
              </a:rPr>
              <a:t>Contributing   Callaway House (c. 1900</a:t>
            </a:r>
            <a:r>
              <a:rPr lang="en-US" sz="2500" dirty="0" smtClean="0">
                <a:latin typeface="Times New Roman" pitchFamily="18" charset="0"/>
                <a:cs typeface="Times New Roman" pitchFamily="18" charset="0"/>
              </a:rPr>
              <a:t>)</a:t>
            </a:r>
            <a:endParaRPr lang="en-US" sz="2500" dirty="0">
              <a:latin typeface="Times New Roman" pitchFamily="18" charset="0"/>
              <a:cs typeface="Times New Roman" pitchFamily="18" charset="0"/>
            </a:endParaRPr>
          </a:p>
          <a:p>
            <a:pPr marL="0" indent="0">
              <a:lnSpc>
                <a:spcPct val="120000"/>
              </a:lnSpc>
              <a:spcBef>
                <a:spcPts val="0"/>
              </a:spcBef>
              <a:buNone/>
            </a:pPr>
            <a:r>
              <a:rPr lang="en-US" sz="2500" dirty="0">
                <a:latin typeface="Times New Roman" pitchFamily="18" charset="0"/>
                <a:cs typeface="Times New Roman" pitchFamily="18" charset="0"/>
              </a:rPr>
              <a:t>22. 1949 Stephenson </a:t>
            </a:r>
            <a:r>
              <a:rPr lang="en-US" sz="2500" dirty="0" smtClean="0">
                <a:latin typeface="Times New Roman" pitchFamily="18" charset="0"/>
                <a:cs typeface="Times New Roman" pitchFamily="18" charset="0"/>
              </a:rPr>
              <a:t>Street	Contributing   Wittig House (c. 1907)</a:t>
            </a:r>
            <a:endParaRPr lang="en-US" sz="2500" dirty="0">
              <a:latin typeface="Times New Roman" pitchFamily="18" charset="0"/>
              <a:cs typeface="Times New Roman" pitchFamily="18" charset="0"/>
            </a:endParaRPr>
          </a:p>
          <a:p>
            <a:pPr marL="0" indent="0">
              <a:lnSpc>
                <a:spcPct val="120000"/>
              </a:lnSpc>
              <a:spcBef>
                <a:spcPts val="0"/>
              </a:spcBef>
              <a:buNone/>
            </a:pPr>
            <a:r>
              <a:rPr lang="en-US" sz="2500" dirty="0">
                <a:latin typeface="Times New Roman" pitchFamily="18" charset="0"/>
                <a:cs typeface="Times New Roman" pitchFamily="18" charset="0"/>
              </a:rPr>
              <a:t>23. 1947 Stephenson </a:t>
            </a:r>
            <a:r>
              <a:rPr lang="en-US" sz="2500" dirty="0" smtClean="0">
                <a:latin typeface="Times New Roman" pitchFamily="18" charset="0"/>
                <a:cs typeface="Times New Roman" pitchFamily="18" charset="0"/>
              </a:rPr>
              <a:t>Street	Contributing   </a:t>
            </a:r>
            <a:r>
              <a:rPr lang="en-US" sz="2500" dirty="0" err="1" smtClean="0">
                <a:latin typeface="Times New Roman" pitchFamily="18" charset="0"/>
                <a:cs typeface="Times New Roman" pitchFamily="18" charset="0"/>
              </a:rPr>
              <a:t>Dancy</a:t>
            </a:r>
            <a:r>
              <a:rPr lang="en-US" sz="2500" dirty="0" smtClean="0">
                <a:latin typeface="Times New Roman" pitchFamily="18" charset="0"/>
                <a:cs typeface="Times New Roman" pitchFamily="18" charset="0"/>
              </a:rPr>
              <a:t> House (c. 1902)</a:t>
            </a:r>
            <a:endParaRPr lang="en-US" sz="2500" dirty="0">
              <a:latin typeface="Times New Roman" pitchFamily="18" charset="0"/>
              <a:cs typeface="Times New Roman" pitchFamily="18" charset="0"/>
            </a:endParaRPr>
          </a:p>
          <a:p>
            <a:pPr marL="0" indent="0">
              <a:lnSpc>
                <a:spcPct val="120000"/>
              </a:lnSpc>
              <a:spcBef>
                <a:spcPts val="0"/>
              </a:spcBef>
              <a:buNone/>
            </a:pPr>
            <a:r>
              <a:rPr lang="en-US" sz="2500" dirty="0">
                <a:latin typeface="Times New Roman" pitchFamily="18" charset="0"/>
                <a:cs typeface="Times New Roman" pitchFamily="18" charset="0"/>
              </a:rPr>
              <a:t>24. 1943 Stephenson </a:t>
            </a:r>
            <a:r>
              <a:rPr lang="en-US" sz="2500" dirty="0" smtClean="0">
                <a:latin typeface="Times New Roman" pitchFamily="18" charset="0"/>
                <a:cs typeface="Times New Roman" pitchFamily="18" charset="0"/>
              </a:rPr>
              <a:t>Street	Contributing   Miller House (c. 1905)</a:t>
            </a:r>
            <a:endParaRPr lang="en-US" sz="2500" dirty="0">
              <a:latin typeface="Times New Roman" pitchFamily="18" charset="0"/>
              <a:cs typeface="Times New Roman" pitchFamily="18" charset="0"/>
            </a:endParaRPr>
          </a:p>
          <a:p>
            <a:pPr marL="0" indent="0">
              <a:lnSpc>
                <a:spcPct val="120000"/>
              </a:lnSpc>
              <a:spcBef>
                <a:spcPts val="0"/>
              </a:spcBef>
              <a:buNone/>
            </a:pPr>
            <a:r>
              <a:rPr lang="en-US" sz="2500" dirty="0">
                <a:latin typeface="Times New Roman" pitchFamily="18" charset="0"/>
                <a:cs typeface="Times New Roman" pitchFamily="18" charset="0"/>
              </a:rPr>
              <a:t>25. 1941 Stephenson </a:t>
            </a:r>
            <a:r>
              <a:rPr lang="en-US" sz="2500" dirty="0" smtClean="0">
                <a:latin typeface="Times New Roman" pitchFamily="18" charset="0"/>
                <a:cs typeface="Times New Roman" pitchFamily="18" charset="0"/>
              </a:rPr>
              <a:t>Street	Contributing   Dickerson House (c. 1911) - ALTERED</a:t>
            </a:r>
            <a:endParaRPr lang="en-US" sz="2500" dirty="0">
              <a:latin typeface="Times New Roman" pitchFamily="18" charset="0"/>
              <a:cs typeface="Times New Roman" pitchFamily="18" charset="0"/>
            </a:endParaRPr>
          </a:p>
          <a:p>
            <a:pPr marL="0" indent="0">
              <a:lnSpc>
                <a:spcPct val="120000"/>
              </a:lnSpc>
              <a:spcBef>
                <a:spcPts val="0"/>
              </a:spcBef>
              <a:buNone/>
            </a:pPr>
            <a:r>
              <a:rPr lang="en-US" sz="2500" dirty="0">
                <a:latin typeface="Times New Roman" pitchFamily="18" charset="0"/>
                <a:cs typeface="Times New Roman" pitchFamily="18" charset="0"/>
              </a:rPr>
              <a:t>26. 1937 Stephenson </a:t>
            </a:r>
            <a:r>
              <a:rPr lang="en-US" sz="2500" dirty="0" smtClean="0">
                <a:latin typeface="Times New Roman" pitchFamily="18" charset="0"/>
                <a:cs typeface="Times New Roman" pitchFamily="18" charset="0"/>
              </a:rPr>
              <a:t>Street	Contributing   May House (c. 1911) - RAZED</a:t>
            </a:r>
            <a:endParaRPr lang="en-US" sz="2500" dirty="0">
              <a:latin typeface="Times New Roman" pitchFamily="18" charset="0"/>
              <a:cs typeface="Times New Roman" pitchFamily="18" charset="0"/>
            </a:endParaRPr>
          </a:p>
          <a:p>
            <a:pPr marL="0" indent="0">
              <a:lnSpc>
                <a:spcPct val="120000"/>
              </a:lnSpc>
              <a:spcBef>
                <a:spcPts val="0"/>
              </a:spcBef>
              <a:buNone/>
            </a:pPr>
            <a:r>
              <a:rPr lang="en-US" sz="2500" dirty="0">
                <a:latin typeface="Times New Roman" pitchFamily="18" charset="0"/>
                <a:cs typeface="Times New Roman" pitchFamily="18" charset="0"/>
              </a:rPr>
              <a:t>27. 1915 Stephenson </a:t>
            </a:r>
            <a:r>
              <a:rPr lang="en-US" sz="2500" dirty="0" smtClean="0">
                <a:latin typeface="Times New Roman" pitchFamily="18" charset="0"/>
                <a:cs typeface="Times New Roman" pitchFamily="18" charset="0"/>
              </a:rPr>
              <a:t>Street	Contributing   Baker House (c. 1900)</a:t>
            </a:r>
            <a:endParaRPr lang="en-US" sz="2500" dirty="0">
              <a:latin typeface="Times New Roman" pitchFamily="18" charset="0"/>
              <a:cs typeface="Times New Roman" pitchFamily="18" charset="0"/>
            </a:endParaRPr>
          </a:p>
          <a:p>
            <a:pPr marL="0" indent="0">
              <a:lnSpc>
                <a:spcPct val="120000"/>
              </a:lnSpc>
              <a:spcBef>
                <a:spcPts val="0"/>
              </a:spcBef>
              <a:buNone/>
            </a:pPr>
            <a:r>
              <a:rPr lang="en-US" sz="2500" dirty="0">
                <a:latin typeface="Times New Roman" pitchFamily="18" charset="0"/>
                <a:cs typeface="Times New Roman" pitchFamily="18" charset="0"/>
              </a:rPr>
              <a:t>28. 1913 Stephenson </a:t>
            </a:r>
            <a:r>
              <a:rPr lang="en-US" sz="2500" dirty="0" smtClean="0">
                <a:latin typeface="Times New Roman" pitchFamily="18" charset="0"/>
                <a:cs typeface="Times New Roman" pitchFamily="18" charset="0"/>
              </a:rPr>
              <a:t>Street	Contributing   </a:t>
            </a:r>
            <a:r>
              <a:rPr lang="en-US" sz="2500" dirty="0" err="1" smtClean="0">
                <a:latin typeface="Times New Roman" pitchFamily="18" charset="0"/>
                <a:cs typeface="Times New Roman" pitchFamily="18" charset="0"/>
              </a:rPr>
              <a:t>LeRoy</a:t>
            </a:r>
            <a:r>
              <a:rPr lang="en-US" sz="2500" dirty="0" smtClean="0">
                <a:latin typeface="Times New Roman" pitchFamily="18" charset="0"/>
                <a:cs typeface="Times New Roman" pitchFamily="18" charset="0"/>
              </a:rPr>
              <a:t> House (c. 1900)</a:t>
            </a:r>
            <a:endParaRPr lang="en-US" sz="2500" dirty="0">
              <a:latin typeface="Times New Roman" pitchFamily="18" charset="0"/>
              <a:cs typeface="Times New Roman" pitchFamily="18" charset="0"/>
            </a:endParaRPr>
          </a:p>
          <a:p>
            <a:pPr marL="0" indent="0">
              <a:lnSpc>
                <a:spcPct val="120000"/>
              </a:lnSpc>
              <a:spcBef>
                <a:spcPts val="0"/>
              </a:spcBef>
              <a:buNone/>
            </a:pPr>
            <a:r>
              <a:rPr lang="en-US" sz="2500" dirty="0">
                <a:latin typeface="Times New Roman" pitchFamily="18" charset="0"/>
                <a:cs typeface="Times New Roman" pitchFamily="18" charset="0"/>
              </a:rPr>
              <a:t>29. 1909 Stephenson </a:t>
            </a:r>
            <a:r>
              <a:rPr lang="en-US" sz="2500" dirty="0" smtClean="0">
                <a:latin typeface="Times New Roman" pitchFamily="18" charset="0"/>
                <a:cs typeface="Times New Roman" pitchFamily="18" charset="0"/>
              </a:rPr>
              <a:t>Street	Contributing   </a:t>
            </a:r>
            <a:r>
              <a:rPr lang="en-US" sz="2500" dirty="0" err="1" smtClean="0">
                <a:latin typeface="Times New Roman" pitchFamily="18" charset="0"/>
                <a:cs typeface="Times New Roman" pitchFamily="18" charset="0"/>
              </a:rPr>
              <a:t>Hitchon</a:t>
            </a:r>
            <a:r>
              <a:rPr lang="en-US" sz="2500" dirty="0" smtClean="0">
                <a:latin typeface="Times New Roman" pitchFamily="18" charset="0"/>
                <a:cs typeface="Times New Roman" pitchFamily="18" charset="0"/>
              </a:rPr>
              <a:t> House (c. 1900) – RAZED</a:t>
            </a:r>
            <a:endParaRPr lang="en-US" sz="2500" dirty="0">
              <a:latin typeface="Times New Roman" pitchFamily="18" charset="0"/>
              <a:cs typeface="Times New Roman" pitchFamily="18" charset="0"/>
            </a:endParaRPr>
          </a:p>
          <a:p>
            <a:pPr marL="0" indent="0">
              <a:lnSpc>
                <a:spcPct val="120000"/>
              </a:lnSpc>
              <a:spcBef>
                <a:spcPts val="0"/>
              </a:spcBef>
              <a:buNone/>
            </a:pPr>
            <a:r>
              <a:rPr lang="en-US" sz="2500" dirty="0">
                <a:latin typeface="Times New Roman" pitchFamily="18" charset="0"/>
                <a:cs typeface="Times New Roman" pitchFamily="18" charset="0"/>
              </a:rPr>
              <a:t>30. 1901 Stephenson </a:t>
            </a:r>
            <a:r>
              <a:rPr lang="en-US" sz="2500" dirty="0" smtClean="0">
                <a:latin typeface="Times New Roman" pitchFamily="18" charset="0"/>
                <a:cs typeface="Times New Roman" pitchFamily="18" charset="0"/>
              </a:rPr>
              <a:t>Street	Non-Contr.     (c. 1884)</a:t>
            </a:r>
            <a:endParaRPr lang="en-US" sz="2500" dirty="0">
              <a:latin typeface="Times New Roman" pitchFamily="18" charset="0"/>
              <a:cs typeface="Times New Roman" pitchFamily="18" charset="0"/>
            </a:endParaRPr>
          </a:p>
          <a:p>
            <a:pPr marL="0" indent="0">
              <a:buNone/>
            </a:pPr>
            <a:endParaRPr lang="en-US" dirty="0"/>
          </a:p>
        </p:txBody>
      </p:sp>
      <p:sp>
        <p:nvSpPr>
          <p:cNvPr id="9" name="TextBox 8"/>
          <p:cNvSpPr txBox="1"/>
          <p:nvPr/>
        </p:nvSpPr>
        <p:spPr>
          <a:xfrm>
            <a:off x="7204364" y="2438400"/>
            <a:ext cx="1905000" cy="261610"/>
          </a:xfrm>
          <a:prstGeom prst="rect">
            <a:avLst/>
          </a:prstGeom>
          <a:noFill/>
        </p:spPr>
        <p:txBody>
          <a:bodyPr wrap="square" rtlCol="0">
            <a:spAutoFit/>
          </a:bodyPr>
          <a:lstStyle/>
          <a:p>
            <a:r>
              <a:rPr lang="en-US" sz="1100" i="1" dirty="0" smtClean="0">
                <a:latin typeface="Times New Roman" pitchFamily="18" charset="0"/>
                <a:cs typeface="Times New Roman" pitchFamily="18" charset="0"/>
              </a:rPr>
              <a:t>Stephenson Street scene, 1941</a:t>
            </a:r>
            <a:endParaRPr lang="en-US" sz="1100" i="1" dirty="0">
              <a:latin typeface="Times New Roman" pitchFamily="18" charset="0"/>
              <a:cs typeface="Times New Roman" pitchFamily="18" charset="0"/>
            </a:endParaRPr>
          </a:p>
        </p:txBody>
      </p:sp>
      <p:sp>
        <p:nvSpPr>
          <p:cNvPr id="10" name="TextBox 9"/>
          <p:cNvSpPr txBox="1"/>
          <p:nvPr/>
        </p:nvSpPr>
        <p:spPr>
          <a:xfrm>
            <a:off x="6670964" y="4933844"/>
            <a:ext cx="1600200" cy="261610"/>
          </a:xfrm>
          <a:prstGeom prst="rect">
            <a:avLst/>
          </a:prstGeom>
          <a:noFill/>
        </p:spPr>
        <p:txBody>
          <a:bodyPr wrap="square" rtlCol="0">
            <a:spAutoFit/>
          </a:bodyPr>
          <a:lstStyle/>
          <a:p>
            <a:r>
              <a:rPr lang="en-US" sz="1100" i="1" dirty="0" smtClean="0">
                <a:latin typeface="Times New Roman" pitchFamily="18" charset="0"/>
                <a:cs typeface="Times New Roman" pitchFamily="18" charset="0"/>
              </a:rPr>
              <a:t>Stephenson Street Today</a:t>
            </a:r>
            <a:endParaRPr lang="en-US" sz="1100" i="1" dirty="0">
              <a:latin typeface="Times New Roman" pitchFamily="18" charset="0"/>
              <a:cs typeface="Times New Roman" pitchFamily="18" charset="0"/>
            </a:endParaRPr>
          </a:p>
        </p:txBody>
      </p:sp>
      <p:sp>
        <p:nvSpPr>
          <p:cNvPr id="11" name="TextBox 10"/>
          <p:cNvSpPr txBox="1"/>
          <p:nvPr/>
        </p:nvSpPr>
        <p:spPr>
          <a:xfrm>
            <a:off x="609600" y="6442594"/>
            <a:ext cx="5195455" cy="261610"/>
          </a:xfrm>
          <a:prstGeom prst="rect">
            <a:avLst/>
          </a:prstGeom>
          <a:noFill/>
        </p:spPr>
        <p:txBody>
          <a:bodyPr wrap="square" rtlCol="0">
            <a:spAutoFit/>
          </a:bodyPr>
          <a:lstStyle/>
          <a:p>
            <a:r>
              <a:rPr lang="en-US" sz="1100" i="1" dirty="0" smtClean="0">
                <a:latin typeface="Times New Roman" pitchFamily="18" charset="0"/>
                <a:cs typeface="Times New Roman" pitchFamily="18" charset="0"/>
              </a:rPr>
              <a:t>Background – Postcard view of Stephenson Street, c. 1910</a:t>
            </a:r>
            <a:endParaRPr lang="en-US" sz="1100" i="1" dirty="0">
              <a:latin typeface="Times New Roman" pitchFamily="18" charset="0"/>
              <a:cs typeface="Times New Roman" pitchFamily="18" charset="0"/>
            </a:endParaRPr>
          </a:p>
        </p:txBody>
      </p:sp>
      <p:sp>
        <p:nvSpPr>
          <p:cNvPr id="12" name="TextBox 11"/>
          <p:cNvSpPr txBox="1"/>
          <p:nvPr/>
        </p:nvSpPr>
        <p:spPr>
          <a:xfrm>
            <a:off x="8458200" y="6442594"/>
            <a:ext cx="685800" cy="276999"/>
          </a:xfrm>
          <a:prstGeom prst="rect">
            <a:avLst/>
          </a:prstGeom>
          <a:solidFill>
            <a:schemeClr val="bg1"/>
          </a:solidFill>
          <a:effectLst>
            <a:softEdge rad="63500"/>
          </a:effectLst>
        </p:spPr>
        <p:txBody>
          <a:bodyPr wrap="square" rtlCol="0">
            <a:spAutoFit/>
          </a:bodyPr>
          <a:lstStyle/>
          <a:p>
            <a:pPr algn="r"/>
            <a:r>
              <a:rPr lang="en-US" sz="1200" dirty="0" smtClean="0">
                <a:latin typeface="Times New Roman" pitchFamily="18" charset="0"/>
                <a:cs typeface="Times New Roman" pitchFamily="18" charset="0"/>
              </a:rPr>
              <a:t>Page 24</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23522930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352800" y="228600"/>
            <a:ext cx="5486400" cy="1143000"/>
          </a:xfrm>
        </p:spPr>
        <p:txBody>
          <a:bodyPr>
            <a:noAutofit/>
          </a:bodyPr>
          <a:lstStyle/>
          <a:p>
            <a:pPr algn="r"/>
            <a:r>
              <a:rPr lang="en-US" dirty="0" smtClean="0">
                <a:effectLst>
                  <a:outerShdw blurRad="38100" dist="38100" dir="2700000" algn="tl">
                    <a:srgbClr val="000000">
                      <a:alpha val="43137"/>
                    </a:srgbClr>
                  </a:outerShdw>
                </a:effectLst>
                <a:latin typeface="Times New Roman" pitchFamily="18" charset="0"/>
                <a:cs typeface="Times New Roman" pitchFamily="18" charset="0"/>
              </a:rPr>
              <a:t>Marinette’s Designated </a:t>
            </a:r>
            <a:br>
              <a:rPr lang="en-US" dirty="0" smtClean="0">
                <a:effectLst>
                  <a:outerShdw blurRad="38100" dist="38100" dir="2700000" algn="tl">
                    <a:srgbClr val="000000">
                      <a:alpha val="43137"/>
                    </a:srgbClr>
                  </a:outerShdw>
                </a:effectLst>
                <a:latin typeface="Times New Roman" pitchFamily="18" charset="0"/>
                <a:cs typeface="Times New Roman" pitchFamily="18" charset="0"/>
              </a:rPr>
            </a:br>
            <a:r>
              <a:rPr lang="en-US" dirty="0" smtClean="0">
                <a:effectLst>
                  <a:outerShdw blurRad="38100" dist="38100" dir="2700000" algn="tl">
                    <a:srgbClr val="000000">
                      <a:alpha val="43137"/>
                    </a:srgbClr>
                  </a:outerShdw>
                </a:effectLst>
                <a:latin typeface="Times New Roman" pitchFamily="18" charset="0"/>
                <a:cs typeface="Times New Roman" pitchFamily="18" charset="0"/>
              </a:rPr>
              <a:t>Historic Landmarks</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Content Placeholder 3"/>
          <p:cNvSpPr>
            <a:spLocks noGrp="1"/>
          </p:cNvSpPr>
          <p:nvPr>
            <p:ph sz="half" idx="2"/>
          </p:nvPr>
        </p:nvSpPr>
        <p:spPr>
          <a:xfrm>
            <a:off x="381000" y="1742378"/>
            <a:ext cx="4495799" cy="4673103"/>
          </a:xfrm>
        </p:spPr>
        <p:txBody>
          <a:bodyPr>
            <a:normAutofit lnSpcReduction="10000"/>
          </a:bodyPr>
          <a:lstStyle/>
          <a:p>
            <a:pPr marL="0" indent="0">
              <a:lnSpc>
                <a:spcPct val="110000"/>
              </a:lnSpc>
              <a:spcBef>
                <a:spcPts val="0"/>
              </a:spcBef>
              <a:buNone/>
            </a:pPr>
            <a:r>
              <a:rPr lang="en-US" sz="1200" dirty="0" smtClean="0">
                <a:latin typeface="Times New Roman" pitchFamily="18" charset="0"/>
                <a:cs typeface="Times New Roman" pitchFamily="18" charset="0"/>
              </a:rPr>
              <a:t>Although the City of Marinette has yet to designate any local historic districts, a few individual properties have been listed in the National Register of Historic Places (NRHP).  Many </a:t>
            </a:r>
            <a:r>
              <a:rPr lang="en-US" sz="1200" dirty="0">
                <a:latin typeface="Times New Roman" pitchFamily="18" charset="0"/>
                <a:cs typeface="Times New Roman" pitchFamily="18" charset="0"/>
              </a:rPr>
              <a:t>people believe that historic landmarks are afforded the highest protection through nomination to and listing in the National Register of Historic Places. </a:t>
            </a:r>
            <a:r>
              <a:rPr lang="en-US" sz="1200" dirty="0" smtClean="0">
                <a:latin typeface="Times New Roman" pitchFamily="18" charset="0"/>
                <a:cs typeface="Times New Roman" pitchFamily="18" charset="0"/>
              </a:rPr>
              <a:t> Per </a:t>
            </a:r>
            <a:r>
              <a:rPr lang="en-US" sz="1200" dirty="0">
                <a:latin typeface="Times New Roman" pitchFamily="18" charset="0"/>
                <a:cs typeface="Times New Roman" pitchFamily="18" charset="0"/>
              </a:rPr>
              <a:t>the National Park Service, the government entity that maintains the National Register, “National Register listing places no obligations on private property owners.  There are no restrictions on the use, treatment, transfer, or disposition of private property</a:t>
            </a:r>
            <a:r>
              <a:rPr lang="en-US" sz="1200" dirty="0" smtClean="0">
                <a:latin typeface="Times New Roman" pitchFamily="18" charset="0"/>
                <a:cs typeface="Times New Roman" pitchFamily="18" charset="0"/>
              </a:rPr>
              <a:t>”.  A </a:t>
            </a:r>
            <a:r>
              <a:rPr lang="en-US" sz="1200" dirty="0">
                <a:latin typeface="Times New Roman" pitchFamily="18" charset="0"/>
                <a:cs typeface="Times New Roman" pitchFamily="18" charset="0"/>
              </a:rPr>
              <a:t>property that is listed in the National Register of Historic Places can, for example, be torn down by the owner without any penalty.  The same is true for properties listed in the Wisconsin State Register of Historic Places</a:t>
            </a:r>
            <a:r>
              <a:rPr lang="en-US" sz="1200" dirty="0" smtClean="0">
                <a:latin typeface="Times New Roman" pitchFamily="18" charset="0"/>
                <a:cs typeface="Times New Roman" pitchFamily="18" charset="0"/>
              </a:rPr>
              <a:t>.</a:t>
            </a:r>
          </a:p>
          <a:p>
            <a:pPr marL="0" indent="0">
              <a:lnSpc>
                <a:spcPct val="110000"/>
              </a:lnSpc>
              <a:spcBef>
                <a:spcPts val="0"/>
              </a:spcBef>
              <a:buNone/>
            </a:pPr>
            <a:endParaRPr lang="en-US" sz="1200" dirty="0">
              <a:latin typeface="Times New Roman" pitchFamily="18" charset="0"/>
              <a:cs typeface="Times New Roman" pitchFamily="18" charset="0"/>
            </a:endParaRPr>
          </a:p>
          <a:p>
            <a:pPr marL="0" indent="0">
              <a:lnSpc>
                <a:spcPct val="110000"/>
              </a:lnSpc>
              <a:spcBef>
                <a:spcPts val="0"/>
              </a:spcBef>
              <a:buNone/>
            </a:pPr>
            <a:r>
              <a:rPr lang="en-US" sz="1200" dirty="0" smtClean="0">
                <a:latin typeface="Times New Roman" pitchFamily="18" charset="0"/>
                <a:cs typeface="Times New Roman" pitchFamily="18" charset="0"/>
              </a:rPr>
              <a:t>Federal </a:t>
            </a:r>
            <a:r>
              <a:rPr lang="en-US" sz="1200" dirty="0">
                <a:latin typeface="Times New Roman" pitchFamily="18" charset="0"/>
                <a:cs typeface="Times New Roman" pitchFamily="18" charset="0"/>
              </a:rPr>
              <a:t>and state preservation laws offer little protection for historic </a:t>
            </a:r>
            <a:r>
              <a:rPr lang="en-US" sz="1200" dirty="0" smtClean="0">
                <a:latin typeface="Times New Roman" pitchFamily="18" charset="0"/>
                <a:cs typeface="Times New Roman" pitchFamily="18" charset="0"/>
              </a:rPr>
              <a:t>resources.  It </a:t>
            </a:r>
            <a:r>
              <a:rPr lang="en-US" sz="1200" dirty="0">
                <a:latin typeface="Times New Roman" pitchFamily="18" charset="0"/>
                <a:cs typeface="Times New Roman" pitchFamily="18" charset="0"/>
              </a:rPr>
              <a:t>is at the local level that historic landmarks can be provided the greatest protection—through a strong local historic preservation ordinance.   The strength of the protection for historic sites varies based, in part, on the powers granted to the historic preservation commission, the level of interim protection afforded to properties that are potentially eligible for nomination as historic landmarks, and explicitly stated significant penalties, including substantial fines that accrue on a daily basis, a requirement to restore landmarks that are willfully damaged or destroyed, denial of permits to rebuild on sites where a landmark has been willfully destroyed, or even jail </a:t>
            </a:r>
            <a:r>
              <a:rPr lang="en-US" sz="1200" dirty="0" smtClean="0">
                <a:latin typeface="Times New Roman" pitchFamily="18" charset="0"/>
                <a:cs typeface="Times New Roman" pitchFamily="18" charset="0"/>
              </a:rPr>
              <a:t>time.</a:t>
            </a:r>
            <a:endParaRPr lang="en-US" sz="1200" dirty="0">
              <a:latin typeface="Times New Roman" pitchFamily="18" charset="0"/>
              <a:cs typeface="Times New Roman" pitchFamily="18" charset="0"/>
            </a:endParaRPr>
          </a:p>
          <a:p>
            <a:pPr marL="0" indent="0">
              <a:buNone/>
            </a:pPr>
            <a:endParaRPr lang="en-US" sz="1200" dirty="0">
              <a:latin typeface="Times New Roman" pitchFamily="18" charset="0"/>
              <a:cs typeface="Times New Roman" pitchFamily="18" charset="0"/>
            </a:endParaRPr>
          </a:p>
        </p:txBody>
      </p:sp>
      <p:sp>
        <p:nvSpPr>
          <p:cNvPr id="6" name="Content Placeholder 5"/>
          <p:cNvSpPr>
            <a:spLocks noGrp="1"/>
          </p:cNvSpPr>
          <p:nvPr>
            <p:ph sz="quarter" idx="4"/>
          </p:nvPr>
        </p:nvSpPr>
        <p:spPr>
          <a:xfrm>
            <a:off x="4876800" y="1752600"/>
            <a:ext cx="3810000" cy="1752600"/>
          </a:xfrm>
        </p:spPr>
        <p:txBody>
          <a:bodyPr>
            <a:normAutofit fontScale="92500" lnSpcReduction="10000"/>
          </a:bodyPr>
          <a:lstStyle/>
          <a:p>
            <a:pPr marL="0" indent="0">
              <a:lnSpc>
                <a:spcPct val="110000"/>
              </a:lnSpc>
              <a:spcBef>
                <a:spcPts val="0"/>
              </a:spcBef>
              <a:buNone/>
            </a:pPr>
            <a:r>
              <a:rPr lang="en-US" sz="1300" dirty="0" smtClean="0">
                <a:latin typeface="Times New Roman" pitchFamily="18" charset="0"/>
                <a:cs typeface="Times New Roman" pitchFamily="18" charset="0"/>
              </a:rPr>
              <a:t>The </a:t>
            </a:r>
            <a:r>
              <a:rPr lang="en-US" sz="1300" dirty="0">
                <a:latin typeface="Times New Roman" pitchFamily="18" charset="0"/>
                <a:cs typeface="Times New Roman" pitchFamily="18" charset="0"/>
              </a:rPr>
              <a:t>City of Marinette currently has no properties that have been designated as local historic landmarks.  This is not to say that there is a </a:t>
            </a:r>
            <a:r>
              <a:rPr lang="en-US" sz="1300" dirty="0" smtClean="0">
                <a:latin typeface="Times New Roman" pitchFamily="18" charset="0"/>
                <a:cs typeface="Times New Roman" pitchFamily="18" charset="0"/>
              </a:rPr>
              <a:t>lack </a:t>
            </a:r>
            <a:r>
              <a:rPr lang="en-US" sz="1300" dirty="0">
                <a:latin typeface="Times New Roman" pitchFamily="18" charset="0"/>
                <a:cs typeface="Times New Roman" pitchFamily="18" charset="0"/>
              </a:rPr>
              <a:t>of local historic resources worthy of nomination—for example, </a:t>
            </a:r>
            <a:r>
              <a:rPr lang="en-US" sz="1300" dirty="0" smtClean="0">
                <a:latin typeface="Times New Roman" pitchFamily="18" charset="0"/>
                <a:cs typeface="Times New Roman" pitchFamily="18" charset="0"/>
              </a:rPr>
              <a:t>the </a:t>
            </a:r>
            <a:r>
              <a:rPr lang="en-US" sz="1300" dirty="0">
                <a:latin typeface="Times New Roman" pitchFamily="18" charset="0"/>
                <a:cs typeface="Times New Roman" pitchFamily="18" charset="0"/>
              </a:rPr>
              <a:t>properties listed in the National Register of Historic Places </a:t>
            </a:r>
            <a:r>
              <a:rPr lang="en-US" sz="1300" dirty="0" smtClean="0">
                <a:latin typeface="Times New Roman" pitchFamily="18" charset="0"/>
                <a:cs typeface="Times New Roman" pitchFamily="18" charset="0"/>
              </a:rPr>
              <a:t>warrant </a:t>
            </a:r>
            <a:r>
              <a:rPr lang="en-US" sz="1300" dirty="0">
                <a:latin typeface="Times New Roman" pitchFamily="18" charset="0"/>
                <a:cs typeface="Times New Roman" pitchFamily="18" charset="0"/>
              </a:rPr>
              <a:t>the real protection that only a local preservation ordinance can provide.  On the contrary, this highlights the need for a reinvigoration of local historic preservation efforts so as to safeguard those yet-to-be-designated local resources.</a:t>
            </a:r>
          </a:p>
          <a:p>
            <a:pPr marL="0" indent="0">
              <a:buNone/>
            </a:pPr>
            <a:endParaRPr lang="en-US" dirty="0"/>
          </a:p>
        </p:txBody>
      </p:sp>
      <p:sp>
        <p:nvSpPr>
          <p:cNvPr id="7" name="TextBox 6"/>
          <p:cNvSpPr txBox="1"/>
          <p:nvPr/>
        </p:nvSpPr>
        <p:spPr>
          <a:xfrm>
            <a:off x="2057400" y="6415482"/>
            <a:ext cx="6705600" cy="261610"/>
          </a:xfrm>
          <a:prstGeom prst="rect">
            <a:avLst/>
          </a:prstGeom>
          <a:noFill/>
        </p:spPr>
        <p:txBody>
          <a:bodyPr wrap="square" rtlCol="0">
            <a:spAutoFit/>
          </a:bodyPr>
          <a:lstStyle/>
          <a:p>
            <a:pPr algn="r"/>
            <a:r>
              <a:rPr lang="en-US" sz="1100" i="1" dirty="0" smtClean="0">
                <a:latin typeface="Times New Roman" pitchFamily="18" charset="0"/>
                <a:cs typeface="Times New Roman" pitchFamily="18" charset="0"/>
              </a:rPr>
              <a:t>Background – Map of Marinette’s Historic Sites as found in the City of Marinette 2020 Comprehensive Plan</a:t>
            </a:r>
            <a:endParaRPr lang="en-US" sz="1100" i="1" dirty="0">
              <a:latin typeface="Times New Roman" pitchFamily="18" charset="0"/>
              <a:cs typeface="Times New Roman" pitchFamily="18" charset="0"/>
            </a:endParaRPr>
          </a:p>
        </p:txBody>
      </p:sp>
      <p:sp>
        <p:nvSpPr>
          <p:cNvPr id="9" name="TextBox 8"/>
          <p:cNvSpPr txBox="1"/>
          <p:nvPr/>
        </p:nvSpPr>
        <p:spPr>
          <a:xfrm>
            <a:off x="5257800" y="4572000"/>
            <a:ext cx="3276600" cy="1384995"/>
          </a:xfrm>
          <a:prstGeom prst="rect">
            <a:avLst/>
          </a:prstGeom>
          <a:solidFill>
            <a:schemeClr val="accent3">
              <a:lumMod val="40000"/>
              <a:lumOff val="60000"/>
            </a:schemeClr>
          </a:solidFill>
        </p:spPr>
        <p:txBody>
          <a:bodyPr wrap="square" rtlCol="0">
            <a:spAutoFit/>
          </a:bodyPr>
          <a:lstStyle/>
          <a:p>
            <a:pPr algn="ctr"/>
            <a:r>
              <a:rPr lang="en-US" sz="1050" dirty="0" smtClean="0">
                <a:latin typeface="Times New Roman" pitchFamily="18" charset="0"/>
                <a:cs typeface="Times New Roman" pitchFamily="18" charset="0"/>
              </a:rPr>
              <a:t>Marinette’s NRHP-listed properties are the Bijou Theater Building (1722-1726 Main St), the Dunlap Square Building (1821 Hall Ave), the Independent Order of Odd Fellows – Lodge # 189 Building (1335 Main St), the </a:t>
            </a:r>
            <a:r>
              <a:rPr lang="en-US" sz="1050" dirty="0" err="1" smtClean="0">
                <a:latin typeface="Times New Roman" pitchFamily="18" charset="0"/>
                <a:cs typeface="Times New Roman" pitchFamily="18" charset="0"/>
              </a:rPr>
              <a:t>Lauerman</a:t>
            </a:r>
            <a:r>
              <a:rPr lang="en-US" sz="1050" dirty="0" smtClean="0">
                <a:latin typeface="Times New Roman" pitchFamily="18" charset="0"/>
                <a:cs typeface="Times New Roman" pitchFamily="18" charset="0"/>
              </a:rPr>
              <a:t> Brothers Department Store (1701-1721 Dunlap St), the F.J. </a:t>
            </a:r>
            <a:r>
              <a:rPr lang="en-US" sz="1050" dirty="0" err="1" smtClean="0">
                <a:latin typeface="Times New Roman" pitchFamily="18" charset="0"/>
                <a:cs typeface="Times New Roman" pitchFamily="18" charset="0"/>
              </a:rPr>
              <a:t>Lauerman</a:t>
            </a:r>
            <a:r>
              <a:rPr lang="en-US" sz="1050" dirty="0" smtClean="0">
                <a:latin typeface="Times New Roman" pitchFamily="18" charset="0"/>
                <a:cs typeface="Times New Roman" pitchFamily="18" charset="0"/>
              </a:rPr>
              <a:t> House (383 State St), the Milwaukee Road Depot (650 Hattie St), and the </a:t>
            </a:r>
            <a:r>
              <a:rPr lang="en-US" sz="1050" dirty="0" err="1" smtClean="0">
                <a:latin typeface="Times New Roman" pitchFamily="18" charset="0"/>
                <a:cs typeface="Times New Roman" pitchFamily="18" charset="0"/>
              </a:rPr>
              <a:t>Chautaqua</a:t>
            </a:r>
            <a:r>
              <a:rPr lang="en-US" sz="1050" dirty="0" smtClean="0">
                <a:latin typeface="Times New Roman" pitchFamily="18" charset="0"/>
                <a:cs typeface="Times New Roman" pitchFamily="18" charset="0"/>
              </a:rPr>
              <a:t> Grounds archaeological site.</a:t>
            </a:r>
            <a:endParaRPr lang="en-US" sz="1050" dirty="0">
              <a:latin typeface="Times New Roman" pitchFamily="18" charset="0"/>
              <a:cs typeface="Times New Roman" pitchFamily="18" charset="0"/>
            </a:endParaRPr>
          </a:p>
        </p:txBody>
      </p:sp>
      <p:sp>
        <p:nvSpPr>
          <p:cNvPr id="8" name="TextBox 7"/>
          <p:cNvSpPr txBox="1"/>
          <p:nvPr/>
        </p:nvSpPr>
        <p:spPr>
          <a:xfrm>
            <a:off x="152400" y="6428923"/>
            <a:ext cx="1981200" cy="276999"/>
          </a:xfrm>
          <a:prstGeom prst="rect">
            <a:avLst/>
          </a:prstGeom>
          <a:noFill/>
        </p:spPr>
        <p:txBody>
          <a:bodyPr wrap="square" rtlCol="0">
            <a:spAutoFit/>
          </a:bodyPr>
          <a:lstStyle/>
          <a:p>
            <a:r>
              <a:rPr lang="en-US" sz="1200" dirty="0" smtClean="0">
                <a:latin typeface="Times New Roman" pitchFamily="18" charset="0"/>
                <a:cs typeface="Times New Roman" pitchFamily="18" charset="0"/>
              </a:rPr>
              <a:t>Page 25</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13855096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l="-6000" r="-6000"/>
          </a:stretch>
        </a:blipFill>
        <a:effectLst/>
      </p:bgPr>
    </p:bg>
    <p:spTree>
      <p:nvGrpSpPr>
        <p:cNvPr id="1" name=""/>
        <p:cNvGrpSpPr/>
        <p:nvPr/>
      </p:nvGrpSpPr>
      <p:grpSpPr>
        <a:xfrm>
          <a:off x="0" y="0"/>
          <a:ext cx="0" cy="0"/>
          <a:chOff x="0" y="0"/>
          <a:chExt cx="0" cy="0"/>
        </a:xfrm>
      </p:grpSpPr>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9800" y="4832351"/>
            <a:ext cx="3036102" cy="2025649"/>
          </a:xfrm>
          <a:prstGeom prst="rect">
            <a:avLst/>
          </a:prstGeom>
          <a:effectLst>
            <a:softEdge rad="127000"/>
          </a:effectLst>
        </p:spPr>
      </p:pic>
      <p:sp>
        <p:nvSpPr>
          <p:cNvPr id="8" name="Title 7"/>
          <p:cNvSpPr>
            <a:spLocks noGrp="1"/>
          </p:cNvSpPr>
          <p:nvPr>
            <p:ph type="title"/>
          </p:nvPr>
        </p:nvSpPr>
        <p:spPr>
          <a:xfrm>
            <a:off x="523822" y="0"/>
            <a:ext cx="8229600" cy="1143000"/>
          </a:xfrm>
        </p:spPr>
        <p:txBody>
          <a:bodyPr/>
          <a:lstStyle/>
          <a:p>
            <a:r>
              <a:rPr lang="en-US" dirty="0" smtClean="0">
                <a:effectLst>
                  <a:outerShdw blurRad="38100" dist="38100" dir="2700000" algn="tl">
                    <a:srgbClr val="000000">
                      <a:alpha val="43137"/>
                    </a:srgbClr>
                  </a:outerShdw>
                </a:effectLst>
                <a:latin typeface="Times New Roman" pitchFamily="18" charset="0"/>
                <a:cs typeface="Times New Roman" pitchFamily="18" charset="0"/>
              </a:rPr>
              <a:t>Recent Preservation Issues</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 name="Content Placeholder 8"/>
          <p:cNvSpPr>
            <a:spLocks noGrp="1"/>
          </p:cNvSpPr>
          <p:nvPr>
            <p:ph sz="half" idx="1"/>
          </p:nvPr>
        </p:nvSpPr>
        <p:spPr>
          <a:xfrm>
            <a:off x="4749800" y="1084944"/>
            <a:ext cx="4038600" cy="4952999"/>
          </a:xfrm>
        </p:spPr>
        <p:txBody>
          <a:bodyPr>
            <a:noAutofit/>
          </a:bodyPr>
          <a:lstStyle/>
          <a:p>
            <a:pPr marL="0" indent="0">
              <a:spcBef>
                <a:spcPts val="0"/>
              </a:spcBef>
              <a:buNone/>
            </a:pPr>
            <a:r>
              <a:rPr lang="en-US" sz="1200" dirty="0">
                <a:latin typeface="Times New Roman" pitchFamily="18" charset="0"/>
                <a:cs typeface="Times New Roman" pitchFamily="18" charset="0"/>
              </a:rPr>
              <a:t>Unfortunately, just as Marinette’s preservation ordinance was enacted, interest in such efforts largely disappeared.  In the years that followed, the fates of the Milwaukee Road Train Depot and the Colonial Building would become polarizing political issues and lead to changes in both the mayor’s office and in the preservation ordinance.  The Depot, which the railroad closed in 1989, would become the sticking point of a proposed Walgreens development in 2003 before ultimately being relocated and rehabilitated, through grants and private funds, in 2005.  In the case of the Colonial Building (the city’s first YMCA), the Historic Preservation Commission designated the building a local historical structure in </a:t>
            </a:r>
            <a:r>
              <a:rPr lang="en-US" sz="1200" dirty="0" smtClean="0">
                <a:latin typeface="Times New Roman" pitchFamily="18" charset="0"/>
                <a:cs typeface="Times New Roman" pitchFamily="18" charset="0"/>
              </a:rPr>
              <a:t>1999, </a:t>
            </a:r>
            <a:r>
              <a:rPr lang="en-US" sz="1200" dirty="0">
                <a:latin typeface="Times New Roman" pitchFamily="18" charset="0"/>
                <a:cs typeface="Times New Roman" pitchFamily="18" charset="0"/>
              </a:rPr>
              <a:t>thereby putting an end to the owner’s plans to raze the building.  Ownership subsequently changed hands, but repairs were never made to stabilize the granite façade of the city’s last remaining </a:t>
            </a:r>
            <a:r>
              <a:rPr lang="en-US" sz="1200" dirty="0" err="1">
                <a:latin typeface="Times New Roman" pitchFamily="18" charset="0"/>
                <a:cs typeface="Times New Roman" pitchFamily="18" charset="0"/>
              </a:rPr>
              <a:t>Richardsonian</a:t>
            </a:r>
            <a:r>
              <a:rPr lang="en-US" sz="1200" dirty="0">
                <a:latin typeface="Times New Roman" pitchFamily="18" charset="0"/>
                <a:cs typeface="Times New Roman" pitchFamily="18" charset="0"/>
              </a:rPr>
              <a:t> Romanesque building.  The fate of the building would continue to unravel </a:t>
            </a:r>
            <a:r>
              <a:rPr lang="en-US" sz="1200" dirty="0" smtClean="0">
                <a:latin typeface="Times New Roman" pitchFamily="18" charset="0"/>
                <a:cs typeface="Times New Roman" pitchFamily="18" charset="0"/>
              </a:rPr>
              <a:t>until, under the weakened historic preservation ordinance, </a:t>
            </a:r>
            <a:r>
              <a:rPr lang="en-US" sz="1200" dirty="0">
                <a:latin typeface="Times New Roman" pitchFamily="18" charset="0"/>
                <a:cs typeface="Times New Roman" pitchFamily="18" charset="0"/>
              </a:rPr>
              <a:t>the city condemned it in </a:t>
            </a:r>
            <a:r>
              <a:rPr lang="en-US" sz="1200" dirty="0" smtClean="0">
                <a:latin typeface="Times New Roman" pitchFamily="18" charset="0"/>
                <a:cs typeface="Times New Roman" pitchFamily="18" charset="0"/>
              </a:rPr>
              <a:t>2007 and </a:t>
            </a:r>
            <a:r>
              <a:rPr lang="en-US" sz="1200" dirty="0">
                <a:latin typeface="Times New Roman" pitchFamily="18" charset="0"/>
                <a:cs typeface="Times New Roman" pitchFamily="18" charset="0"/>
              </a:rPr>
              <a:t>razed it in </a:t>
            </a:r>
            <a:r>
              <a:rPr lang="en-US" sz="1200" dirty="0" smtClean="0">
                <a:latin typeface="Times New Roman" pitchFamily="18" charset="0"/>
                <a:cs typeface="Times New Roman" pitchFamily="18" charset="0"/>
              </a:rPr>
              <a:t>2008.</a:t>
            </a:r>
            <a:endParaRPr lang="en-US" sz="1200" dirty="0">
              <a:latin typeface="Times New Roman" pitchFamily="18" charset="0"/>
              <a:cs typeface="Times New Roman" pitchFamily="18" charset="0"/>
            </a:endParaRPr>
          </a:p>
        </p:txBody>
      </p:sp>
      <p:sp>
        <p:nvSpPr>
          <p:cNvPr id="10" name="Content Placeholder 9"/>
          <p:cNvSpPr>
            <a:spLocks noGrp="1"/>
          </p:cNvSpPr>
          <p:nvPr>
            <p:ph sz="half" idx="2"/>
          </p:nvPr>
        </p:nvSpPr>
        <p:spPr>
          <a:xfrm>
            <a:off x="457200" y="1066800"/>
            <a:ext cx="4038600" cy="5105400"/>
          </a:xfrm>
        </p:spPr>
        <p:txBody>
          <a:bodyPr>
            <a:normAutofit fontScale="47500" lnSpcReduction="20000"/>
          </a:bodyPr>
          <a:lstStyle/>
          <a:p>
            <a:pPr marL="0" indent="0">
              <a:lnSpc>
                <a:spcPct val="120000"/>
              </a:lnSpc>
              <a:spcBef>
                <a:spcPts val="0"/>
              </a:spcBef>
              <a:buNone/>
            </a:pPr>
            <a:r>
              <a:rPr lang="en-US" sz="2500" dirty="0">
                <a:latin typeface="Times New Roman" pitchFamily="18" charset="0"/>
                <a:cs typeface="Times New Roman" pitchFamily="18" charset="0"/>
              </a:rPr>
              <a:t>In addition to identifying four proposed historic districts in Marinette, the Marinette Redevelopment </a:t>
            </a:r>
            <a:r>
              <a:rPr lang="en-US" sz="2500" dirty="0" smtClean="0">
                <a:latin typeface="Times New Roman" pitchFamily="18" charset="0"/>
                <a:cs typeface="Times New Roman" pitchFamily="18" charset="0"/>
              </a:rPr>
              <a:t>Authority’s Architectural </a:t>
            </a:r>
            <a:r>
              <a:rPr lang="en-US" sz="2500" dirty="0">
                <a:latin typeface="Times New Roman" pitchFamily="18" charset="0"/>
                <a:cs typeface="Times New Roman" pitchFamily="18" charset="0"/>
              </a:rPr>
              <a:t>and Historical Intensive Survey Report of 1991 included five recommendations for future action</a:t>
            </a:r>
          </a:p>
          <a:p>
            <a:pPr marL="0" indent="0">
              <a:lnSpc>
                <a:spcPct val="120000"/>
              </a:lnSpc>
              <a:spcBef>
                <a:spcPts val="0"/>
              </a:spcBef>
              <a:buNone/>
            </a:pPr>
            <a:endParaRPr lang="en-US" sz="2500" dirty="0">
              <a:latin typeface="Times New Roman" pitchFamily="18" charset="0"/>
              <a:cs typeface="Times New Roman" pitchFamily="18" charset="0"/>
            </a:endParaRPr>
          </a:p>
          <a:p>
            <a:pPr marL="457200" indent="-457200">
              <a:lnSpc>
                <a:spcPct val="120000"/>
              </a:lnSpc>
              <a:spcBef>
                <a:spcPts val="0"/>
              </a:spcBef>
              <a:buFont typeface="+mj-lt"/>
              <a:buAutoNum type="arabicPeriod"/>
            </a:pPr>
            <a:r>
              <a:rPr lang="en-US" sz="2500" dirty="0" smtClean="0">
                <a:latin typeface="Times New Roman" pitchFamily="18" charset="0"/>
                <a:cs typeface="Times New Roman" pitchFamily="18" charset="0"/>
              </a:rPr>
              <a:t>Preparation </a:t>
            </a:r>
            <a:r>
              <a:rPr lang="en-US" sz="2500" dirty="0">
                <a:latin typeface="Times New Roman" pitchFamily="18" charset="0"/>
                <a:cs typeface="Times New Roman" pitchFamily="18" charset="0"/>
              </a:rPr>
              <a:t>of an official Preservation Plan and its </a:t>
            </a:r>
            <a:r>
              <a:rPr lang="en-US" sz="2500" dirty="0" smtClean="0">
                <a:latin typeface="Times New Roman" pitchFamily="18" charset="0"/>
                <a:cs typeface="Times New Roman" pitchFamily="18" charset="0"/>
              </a:rPr>
              <a:t>adoption as </a:t>
            </a:r>
            <a:r>
              <a:rPr lang="en-US" sz="2500" dirty="0">
                <a:latin typeface="Times New Roman" pitchFamily="18" charset="0"/>
                <a:cs typeface="Times New Roman" pitchFamily="18" charset="0"/>
              </a:rPr>
              <a:t>part of the City Master Plan.</a:t>
            </a:r>
          </a:p>
          <a:p>
            <a:pPr marL="457200" indent="-457200">
              <a:lnSpc>
                <a:spcPct val="120000"/>
              </a:lnSpc>
              <a:spcBef>
                <a:spcPts val="0"/>
              </a:spcBef>
              <a:buFont typeface="+mj-lt"/>
              <a:buAutoNum type="arabicPeriod"/>
            </a:pPr>
            <a:r>
              <a:rPr lang="en-US" sz="2500" dirty="0" smtClean="0">
                <a:latin typeface="Times New Roman" pitchFamily="18" charset="0"/>
                <a:cs typeface="Times New Roman" pitchFamily="18" charset="0"/>
              </a:rPr>
              <a:t>Creation </a:t>
            </a:r>
            <a:r>
              <a:rPr lang="en-US" sz="2500" dirty="0">
                <a:latin typeface="Times New Roman" pitchFamily="18" charset="0"/>
                <a:cs typeface="Times New Roman" pitchFamily="18" charset="0"/>
              </a:rPr>
              <a:t>of a Local Historic Preservation Ordinance and Commission.</a:t>
            </a:r>
          </a:p>
          <a:p>
            <a:pPr marL="457200" indent="-457200">
              <a:lnSpc>
                <a:spcPct val="120000"/>
              </a:lnSpc>
              <a:spcBef>
                <a:spcPts val="0"/>
              </a:spcBef>
              <a:buFont typeface="+mj-lt"/>
              <a:buAutoNum type="arabicPeriod"/>
            </a:pPr>
            <a:r>
              <a:rPr lang="en-US" sz="2500" dirty="0" smtClean="0">
                <a:latin typeface="Times New Roman" pitchFamily="18" charset="0"/>
                <a:cs typeface="Times New Roman" pitchFamily="18" charset="0"/>
              </a:rPr>
              <a:t>Certification </a:t>
            </a:r>
            <a:r>
              <a:rPr lang="en-US" sz="2500" dirty="0">
                <a:latin typeface="Times New Roman" pitchFamily="18" charset="0"/>
                <a:cs typeface="Times New Roman" pitchFamily="18" charset="0"/>
              </a:rPr>
              <a:t>by the State of Wisconsin as a Certified Local Government.</a:t>
            </a:r>
          </a:p>
          <a:p>
            <a:pPr marL="457200" indent="-457200">
              <a:lnSpc>
                <a:spcPct val="120000"/>
              </a:lnSpc>
              <a:spcBef>
                <a:spcPts val="0"/>
              </a:spcBef>
              <a:buFont typeface="+mj-lt"/>
              <a:buAutoNum type="arabicPeriod"/>
            </a:pPr>
            <a:r>
              <a:rPr lang="en-US" sz="2500" dirty="0" smtClean="0">
                <a:latin typeface="Times New Roman" pitchFamily="18" charset="0"/>
                <a:cs typeface="Times New Roman" pitchFamily="18" charset="0"/>
              </a:rPr>
              <a:t>Preparation </a:t>
            </a:r>
            <a:r>
              <a:rPr lang="en-US" sz="2500" dirty="0">
                <a:latin typeface="Times New Roman" pitchFamily="18" charset="0"/>
                <a:cs typeface="Times New Roman" pitchFamily="18" charset="0"/>
              </a:rPr>
              <a:t>of a Multiple Resource Nomination to the National Register Nomination of the proposed commercial and residential districts.</a:t>
            </a:r>
          </a:p>
          <a:p>
            <a:pPr marL="457200" indent="-457200">
              <a:lnSpc>
                <a:spcPct val="120000"/>
              </a:lnSpc>
              <a:spcBef>
                <a:spcPts val="0"/>
              </a:spcBef>
              <a:buFont typeface="+mj-lt"/>
              <a:buAutoNum type="arabicPeriod"/>
            </a:pPr>
            <a:r>
              <a:rPr lang="en-US" sz="2500" dirty="0" smtClean="0">
                <a:latin typeface="Times New Roman" pitchFamily="18" charset="0"/>
                <a:cs typeface="Times New Roman" pitchFamily="18" charset="0"/>
              </a:rPr>
              <a:t>Implementation </a:t>
            </a:r>
            <a:r>
              <a:rPr lang="en-US" sz="2500" dirty="0">
                <a:latin typeface="Times New Roman" pitchFamily="18" charset="0"/>
                <a:cs typeface="Times New Roman" pitchFamily="18" charset="0"/>
              </a:rPr>
              <a:t>of a systemic plan of public education concerning preservation of historic resources.</a:t>
            </a:r>
          </a:p>
          <a:p>
            <a:pPr marL="0" indent="0">
              <a:lnSpc>
                <a:spcPct val="120000"/>
              </a:lnSpc>
              <a:spcBef>
                <a:spcPts val="0"/>
              </a:spcBef>
              <a:buNone/>
            </a:pPr>
            <a:endParaRPr lang="en-US" sz="2500" dirty="0">
              <a:latin typeface="Times New Roman" pitchFamily="18" charset="0"/>
              <a:cs typeface="Times New Roman" pitchFamily="18" charset="0"/>
            </a:endParaRPr>
          </a:p>
          <a:p>
            <a:pPr marL="0" indent="0">
              <a:lnSpc>
                <a:spcPct val="120000"/>
              </a:lnSpc>
              <a:spcBef>
                <a:spcPts val="0"/>
              </a:spcBef>
              <a:buNone/>
            </a:pPr>
            <a:r>
              <a:rPr lang="en-US" sz="2500" dirty="0">
                <a:latin typeface="Times New Roman" pitchFamily="18" charset="0"/>
                <a:cs typeface="Times New Roman" pitchFamily="18" charset="0"/>
              </a:rPr>
              <a:t>The 1993 Guide to the Renovation and Rehabilitation of Downtown Marinette may have partially fulfilled the first objective and the City of Marinette 2020 Comprehensive Plan does make brief mention of historic preservation in Marinette.  The second objective was realized through the enactment of the historic preservation ordinance in </a:t>
            </a:r>
            <a:r>
              <a:rPr lang="en-US" sz="2500" dirty="0" smtClean="0">
                <a:latin typeface="Times New Roman" pitchFamily="18" charset="0"/>
                <a:cs typeface="Times New Roman" pitchFamily="18" charset="0"/>
              </a:rPr>
              <a:t>1995, but it has subsequently been weakened significantly.  </a:t>
            </a:r>
            <a:r>
              <a:rPr lang="en-US" sz="2500" dirty="0">
                <a:latin typeface="Times New Roman" pitchFamily="18" charset="0"/>
                <a:cs typeface="Times New Roman" pitchFamily="18" charset="0"/>
              </a:rPr>
              <a:t>It is not clear if the other three objectives were ever begun, but they were certainly never achieved, nor did Marinette establish a single historic district.</a:t>
            </a:r>
          </a:p>
          <a:p>
            <a:pPr marL="0" indent="0">
              <a:buNone/>
            </a:pPr>
            <a:endParaRPr lang="en-US" dirty="0"/>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38622" y="4648200"/>
            <a:ext cx="1930400" cy="1447800"/>
          </a:xfrm>
          <a:prstGeom prst="rect">
            <a:avLst/>
          </a:prstGeom>
          <a:effectLst>
            <a:softEdge rad="127000"/>
          </a:effectLst>
        </p:spPr>
      </p:pic>
      <p:sp>
        <p:nvSpPr>
          <p:cNvPr id="13" name="TextBox 12"/>
          <p:cNvSpPr txBox="1"/>
          <p:nvPr/>
        </p:nvSpPr>
        <p:spPr>
          <a:xfrm>
            <a:off x="609600" y="6442594"/>
            <a:ext cx="5195455" cy="261610"/>
          </a:xfrm>
          <a:prstGeom prst="rect">
            <a:avLst/>
          </a:prstGeom>
          <a:noFill/>
        </p:spPr>
        <p:txBody>
          <a:bodyPr wrap="square" rtlCol="0">
            <a:spAutoFit/>
          </a:bodyPr>
          <a:lstStyle/>
          <a:p>
            <a:r>
              <a:rPr lang="en-US" sz="1100" i="1" dirty="0" smtClean="0">
                <a:latin typeface="Times New Roman" pitchFamily="18" charset="0"/>
                <a:cs typeface="Times New Roman" pitchFamily="18" charset="0"/>
              </a:rPr>
              <a:t>Background – Milwaukee Road Train Depot, built 1903, restored &amp; NRHP listed 2005</a:t>
            </a:r>
            <a:endParaRPr lang="en-US" sz="1100" i="1" dirty="0">
              <a:latin typeface="Times New Roman" pitchFamily="18" charset="0"/>
              <a:cs typeface="Times New Roman" pitchFamily="18" charset="0"/>
            </a:endParaRPr>
          </a:p>
        </p:txBody>
      </p:sp>
      <p:sp>
        <p:nvSpPr>
          <p:cNvPr id="14" name="TextBox 13"/>
          <p:cNvSpPr txBox="1"/>
          <p:nvPr/>
        </p:nvSpPr>
        <p:spPr>
          <a:xfrm>
            <a:off x="8458200" y="6442594"/>
            <a:ext cx="685800" cy="276999"/>
          </a:xfrm>
          <a:prstGeom prst="rect">
            <a:avLst/>
          </a:prstGeom>
          <a:solidFill>
            <a:schemeClr val="bg1"/>
          </a:solidFill>
          <a:effectLst>
            <a:softEdge rad="63500"/>
          </a:effectLst>
        </p:spPr>
        <p:txBody>
          <a:bodyPr wrap="square" rtlCol="0">
            <a:spAutoFit/>
          </a:bodyPr>
          <a:lstStyle/>
          <a:p>
            <a:pPr algn="r"/>
            <a:r>
              <a:rPr lang="en-US" sz="1200" dirty="0" smtClean="0">
                <a:latin typeface="Times New Roman" pitchFamily="18" charset="0"/>
                <a:cs typeface="Times New Roman" pitchFamily="18" charset="0"/>
              </a:rPr>
              <a:t>Page 26</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40317490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l="-22000"/>
          </a:stretch>
        </a:blipFill>
        <a:effectLst/>
      </p:bgPr>
    </p:bg>
    <p:spTree>
      <p:nvGrpSpPr>
        <p:cNvPr id="1" name=""/>
        <p:cNvGrpSpPr/>
        <p:nvPr/>
      </p:nvGrpSpPr>
      <p:grpSpPr>
        <a:xfrm>
          <a:off x="0" y="0"/>
          <a:ext cx="0" cy="0"/>
          <a:chOff x="0" y="0"/>
          <a:chExt cx="0" cy="0"/>
        </a:xfrm>
      </p:grpSpPr>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0" y="21771"/>
            <a:ext cx="3810000" cy="1905000"/>
          </a:xfrm>
          <a:effectLst>
            <a:softEdge rad="127000"/>
          </a:effectLst>
        </p:spPr>
      </p:pic>
      <p:sp>
        <p:nvSpPr>
          <p:cNvPr id="2" name="Title 1"/>
          <p:cNvSpPr>
            <a:spLocks noGrp="1"/>
          </p:cNvSpPr>
          <p:nvPr>
            <p:ph type="title"/>
          </p:nvPr>
        </p:nvSpPr>
        <p:spPr>
          <a:xfrm>
            <a:off x="3581400" y="228600"/>
            <a:ext cx="5286822" cy="1325562"/>
          </a:xfrm>
          <a:noFill/>
          <a:ln>
            <a:noFill/>
          </a:ln>
        </p:spPr>
        <p:style>
          <a:lnRef idx="2">
            <a:schemeClr val="dk1"/>
          </a:lnRef>
          <a:fillRef idx="1">
            <a:schemeClr val="lt1"/>
          </a:fillRef>
          <a:effectRef idx="0">
            <a:schemeClr val="dk1"/>
          </a:effectRef>
          <a:fontRef idx="minor">
            <a:schemeClr val="dk1"/>
          </a:fontRef>
        </p:style>
        <p:txBody>
          <a:bodyPr>
            <a:noAutofit/>
          </a:bodyPr>
          <a:lstStyle/>
          <a:p>
            <a:r>
              <a:rPr lang="en-US" dirty="0" smtClean="0">
                <a:effectLst>
                  <a:outerShdw blurRad="38100" dist="38100" dir="2700000" algn="tl">
                    <a:srgbClr val="000000">
                      <a:alpha val="43137"/>
                    </a:srgbClr>
                  </a:outerShdw>
                </a:effectLst>
                <a:latin typeface="Times New Roman" pitchFamily="18" charset="0"/>
                <a:cs typeface="Times New Roman" pitchFamily="18" charset="0"/>
              </a:rPr>
              <a:t>Incentives for Historic Preservation</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5" name="Content Placeholder 4"/>
          <p:cNvPicPr>
            <a:picLocks noGrp="1" noChangeAspect="1"/>
          </p:cNvPicPr>
          <p:nvPr>
            <p:ph sz="half" idx="1"/>
          </p:nvPr>
        </p:nvPicPr>
        <p:blipFill>
          <a:blip r:embed="rId4">
            <a:extLst>
              <a:ext uri="{BEBA8EAE-BF5A-486C-A8C5-ECC9F3942E4B}">
                <a14:imgProps xmlns:a14="http://schemas.microsoft.com/office/drawing/2010/main">
                  <a14:imgLayer r:embed="rId5">
                    <a14:imgEffect>
                      <a14:artisticCrisscrossEtching trans="50000" pressure="0"/>
                    </a14:imgEffect>
                  </a14:imgLayer>
                </a14:imgProps>
              </a:ext>
              <a:ext uri="{28A0092B-C50C-407E-A947-70E740481C1C}">
                <a14:useLocalDpi xmlns:a14="http://schemas.microsoft.com/office/drawing/2010/main" val="0"/>
              </a:ext>
            </a:extLst>
          </a:blip>
          <a:stretch>
            <a:fillRect/>
          </a:stretch>
        </p:blipFill>
        <p:spPr>
          <a:xfrm>
            <a:off x="6366778" y="4953000"/>
            <a:ext cx="2777222" cy="1905000"/>
          </a:xfrm>
          <a:effectLst>
            <a:softEdge rad="127000"/>
          </a:effectLst>
        </p:spPr>
      </p:pic>
      <p:sp>
        <p:nvSpPr>
          <p:cNvPr id="7" name="TextBox 6"/>
          <p:cNvSpPr txBox="1"/>
          <p:nvPr/>
        </p:nvSpPr>
        <p:spPr>
          <a:xfrm>
            <a:off x="1395845" y="6428923"/>
            <a:ext cx="5195455" cy="261610"/>
          </a:xfrm>
          <a:prstGeom prst="rect">
            <a:avLst/>
          </a:prstGeom>
          <a:noFill/>
        </p:spPr>
        <p:txBody>
          <a:bodyPr wrap="square" rtlCol="0">
            <a:spAutoFit/>
          </a:bodyPr>
          <a:lstStyle/>
          <a:p>
            <a:pPr algn="r"/>
            <a:r>
              <a:rPr lang="en-US" sz="1100" i="1" dirty="0" smtClean="0">
                <a:latin typeface="Times New Roman" pitchFamily="18" charset="0"/>
                <a:cs typeface="Times New Roman" pitchFamily="18" charset="0"/>
              </a:rPr>
              <a:t>Background – Mickey-Lu Bar-B-Q, built 1942, then &amp; now, is not NRHP listed (yet)</a:t>
            </a:r>
            <a:endParaRPr lang="en-US" sz="1100" i="1" dirty="0">
              <a:latin typeface="Times New Roman" pitchFamily="18" charset="0"/>
              <a:cs typeface="Times New Roman" pitchFamily="18" charset="0"/>
            </a:endParaRPr>
          </a:p>
        </p:txBody>
      </p:sp>
      <p:sp>
        <p:nvSpPr>
          <p:cNvPr id="3" name="TextBox 2"/>
          <p:cNvSpPr txBox="1"/>
          <p:nvPr/>
        </p:nvSpPr>
        <p:spPr>
          <a:xfrm>
            <a:off x="381000" y="1905000"/>
            <a:ext cx="3810000" cy="3970318"/>
          </a:xfrm>
          <a:prstGeom prst="rect">
            <a:avLst/>
          </a:prstGeom>
          <a:noFill/>
        </p:spPr>
        <p:txBody>
          <a:bodyPr wrap="square" rtlCol="0">
            <a:spAutoFit/>
          </a:bodyPr>
          <a:lstStyle/>
          <a:p>
            <a:r>
              <a:rPr lang="en-US" sz="1200" dirty="0">
                <a:latin typeface="Times New Roman" pitchFamily="18" charset="0"/>
                <a:cs typeface="Times New Roman" pitchFamily="18" charset="0"/>
              </a:rPr>
              <a:t>Historic Preservation offers a number of potential financial benefits to property owners.  In order to be eligible for many of </a:t>
            </a:r>
            <a:r>
              <a:rPr lang="en-US" sz="1200" dirty="0" smtClean="0">
                <a:latin typeface="Times New Roman" pitchFamily="18" charset="0"/>
                <a:cs typeface="Times New Roman" pitchFamily="18" charset="0"/>
              </a:rPr>
              <a:t>the federal and state </a:t>
            </a:r>
            <a:r>
              <a:rPr lang="en-US" sz="1200" dirty="0">
                <a:latin typeface="Times New Roman" pitchFamily="18" charset="0"/>
                <a:cs typeface="Times New Roman" pitchFamily="18" charset="0"/>
              </a:rPr>
              <a:t>benefits, a property must either be listed in or eligible for listing in the National Register of Historic Places and, by extension, the Wisconsin State Register of Historic Places.</a:t>
            </a:r>
          </a:p>
          <a:p>
            <a:endParaRPr lang="en-US" sz="1200" dirty="0">
              <a:latin typeface="Times New Roman" pitchFamily="18" charset="0"/>
              <a:cs typeface="Times New Roman" pitchFamily="18" charset="0"/>
            </a:endParaRPr>
          </a:p>
          <a:p>
            <a:r>
              <a:rPr lang="en-US" sz="1200" b="1" dirty="0">
                <a:latin typeface="Times New Roman" pitchFamily="18" charset="0"/>
                <a:cs typeface="Times New Roman" pitchFamily="18" charset="0"/>
              </a:rPr>
              <a:t>National Register Listing</a:t>
            </a:r>
          </a:p>
          <a:p>
            <a:r>
              <a:rPr lang="en-US" sz="1200" dirty="0">
                <a:latin typeface="Times New Roman" pitchFamily="18" charset="0"/>
                <a:cs typeface="Times New Roman" pitchFamily="18" charset="0"/>
              </a:rPr>
              <a:t>Created by the National Historic Preservation Act of 1966, our nation’s National Register of Historic Places (NRHP) is part of a national program to coordinate and support public and private efforts to identify, evaluate, and protect America’s historic and archaeological resources.  In order to be eligible for listing in the NRHP, a property must meet the National Register Criteria for Evaluation which include age, significance, and integrity.  Listing in the NRHP provides formal recognition of a property’s historical, architectural, or archaeological significance based on national standards.  Listing also provides an opportunity to claim federal and state tax credits for rehabilitation expenses. </a:t>
            </a:r>
          </a:p>
        </p:txBody>
      </p:sp>
      <p:sp>
        <p:nvSpPr>
          <p:cNvPr id="8" name="TextBox 7"/>
          <p:cNvSpPr txBox="1"/>
          <p:nvPr/>
        </p:nvSpPr>
        <p:spPr>
          <a:xfrm>
            <a:off x="4267200" y="1909413"/>
            <a:ext cx="4495800" cy="4339650"/>
          </a:xfrm>
          <a:prstGeom prst="rect">
            <a:avLst/>
          </a:prstGeom>
          <a:noFill/>
        </p:spPr>
        <p:txBody>
          <a:bodyPr wrap="square" rtlCol="0">
            <a:spAutoFit/>
          </a:bodyPr>
          <a:lstStyle/>
          <a:p>
            <a:r>
              <a:rPr lang="en-US" sz="1200" b="1" dirty="0">
                <a:latin typeface="Times New Roman" pitchFamily="18" charset="0"/>
                <a:cs typeface="Times New Roman" pitchFamily="18" charset="0"/>
              </a:rPr>
              <a:t>20% Federal Tax </a:t>
            </a:r>
            <a:r>
              <a:rPr lang="en-US" sz="1200" b="1" dirty="0" smtClean="0">
                <a:latin typeface="Times New Roman" pitchFamily="18" charset="0"/>
                <a:cs typeface="Times New Roman" pitchFamily="18" charset="0"/>
              </a:rPr>
              <a:t>Credit</a:t>
            </a:r>
          </a:p>
          <a:p>
            <a:endParaRPr lang="en-US" sz="1200" dirty="0">
              <a:latin typeface="Times New Roman" pitchFamily="18" charset="0"/>
              <a:cs typeface="Times New Roman" pitchFamily="18" charset="0"/>
            </a:endParaRPr>
          </a:p>
          <a:p>
            <a:r>
              <a:rPr lang="en-US" sz="1200" dirty="0">
                <a:latin typeface="Times New Roman" pitchFamily="18" charset="0"/>
                <a:cs typeface="Times New Roman" pitchFamily="18" charset="0"/>
              </a:rPr>
              <a:t>A 20% income tax credit is available for the rehabilitation of historic, income-producing buildings that are determined by the Secretary of the Interior, through the National Park Service, to be “certified historic structures.” The State Historic Preservation Offices and the National Park Service review the rehabilitation work to ensure that it complies with the Secretary’s Standards for Rehabilitation. The Internal Revenue Service defines qualified rehabilitation expenses on which the credit may be taken. Owner-occupied residential properties do not qualify for the federal rehabilitation tax credit. </a:t>
            </a:r>
            <a:endParaRPr lang="en-US" sz="1200" dirty="0" smtClean="0">
              <a:latin typeface="Times New Roman" pitchFamily="18" charset="0"/>
              <a:cs typeface="Times New Roman" pitchFamily="18" charset="0"/>
            </a:endParaRPr>
          </a:p>
          <a:p>
            <a:endParaRPr lang="en-US" sz="1200" dirty="0">
              <a:latin typeface="Times New Roman" pitchFamily="18" charset="0"/>
              <a:cs typeface="Times New Roman" pitchFamily="18" charset="0"/>
            </a:endParaRPr>
          </a:p>
          <a:p>
            <a:r>
              <a:rPr lang="en-US" sz="1200" b="1" dirty="0">
                <a:latin typeface="Times New Roman" pitchFamily="18" charset="0"/>
                <a:cs typeface="Times New Roman" pitchFamily="18" charset="0"/>
              </a:rPr>
              <a:t>10% Federal Tax </a:t>
            </a:r>
            <a:r>
              <a:rPr lang="en-US" sz="1200" b="1" dirty="0" smtClean="0">
                <a:latin typeface="Times New Roman" pitchFamily="18" charset="0"/>
                <a:cs typeface="Times New Roman" pitchFamily="18" charset="0"/>
              </a:rPr>
              <a:t>Credit</a:t>
            </a:r>
          </a:p>
          <a:p>
            <a:endParaRPr lang="en-US" sz="1200" dirty="0">
              <a:latin typeface="Times New Roman" pitchFamily="18" charset="0"/>
              <a:cs typeface="Times New Roman" pitchFamily="18" charset="0"/>
            </a:endParaRPr>
          </a:p>
          <a:p>
            <a:r>
              <a:rPr lang="en-US" sz="1200" dirty="0">
                <a:latin typeface="Times New Roman" pitchFamily="18" charset="0"/>
                <a:cs typeface="Times New Roman" pitchFamily="18" charset="0"/>
              </a:rPr>
              <a:t>The 10% tax credit is available for the rehabilitation of non-historic buildings placed in service before 1936. The building must be rehabilitated for non-residential use. In order to qualify for the tax credit, the rehabilitation must meet three criteria: at least 50% of the existing external walls must remain in place as external walls, at least 75% of the existing external walls must remain in place as either external or internal walls, and at least 75% of the internal structural framework must remain in place. There is no formal review process for rehabilitations of non-historic buildings. </a:t>
            </a:r>
          </a:p>
        </p:txBody>
      </p:sp>
      <p:sp>
        <p:nvSpPr>
          <p:cNvPr id="9" name="TextBox 8"/>
          <p:cNvSpPr txBox="1"/>
          <p:nvPr/>
        </p:nvSpPr>
        <p:spPr>
          <a:xfrm>
            <a:off x="152400" y="6428923"/>
            <a:ext cx="1981200" cy="276999"/>
          </a:xfrm>
          <a:prstGeom prst="rect">
            <a:avLst/>
          </a:prstGeom>
          <a:noFill/>
        </p:spPr>
        <p:txBody>
          <a:bodyPr wrap="square" rtlCol="0">
            <a:spAutoFit/>
          </a:bodyPr>
          <a:lstStyle/>
          <a:p>
            <a:r>
              <a:rPr lang="en-US" sz="1200" dirty="0" smtClean="0">
                <a:latin typeface="Times New Roman" pitchFamily="18" charset="0"/>
                <a:cs typeface="Times New Roman" pitchFamily="18" charset="0"/>
              </a:rPr>
              <a:t>Page 27</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40820749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l="-18000" r="-8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457200"/>
            <a:ext cx="4038600" cy="4419600"/>
          </a:xfrm>
        </p:spPr>
        <p:txBody>
          <a:bodyPr>
            <a:normAutofit fontScale="40000" lnSpcReduction="20000"/>
          </a:bodyPr>
          <a:lstStyle/>
          <a:p>
            <a:pPr marL="0" indent="0">
              <a:lnSpc>
                <a:spcPct val="120000"/>
              </a:lnSpc>
              <a:spcBef>
                <a:spcPts val="0"/>
              </a:spcBef>
              <a:buNone/>
            </a:pPr>
            <a:r>
              <a:rPr lang="en-US" sz="3000" b="1" dirty="0">
                <a:latin typeface="Times New Roman" pitchFamily="18" charset="0"/>
                <a:cs typeface="Times New Roman" pitchFamily="18" charset="0"/>
              </a:rPr>
              <a:t>25% Wisconsin Tax </a:t>
            </a:r>
            <a:r>
              <a:rPr lang="en-US" sz="3000" b="1" dirty="0" smtClean="0">
                <a:latin typeface="Times New Roman" pitchFamily="18" charset="0"/>
                <a:cs typeface="Times New Roman" pitchFamily="18" charset="0"/>
              </a:rPr>
              <a:t>Credit</a:t>
            </a:r>
          </a:p>
          <a:p>
            <a:pPr marL="0" indent="0">
              <a:lnSpc>
                <a:spcPct val="120000"/>
              </a:lnSpc>
              <a:spcBef>
                <a:spcPts val="0"/>
              </a:spcBef>
              <a:buNone/>
            </a:pPr>
            <a:endParaRPr lang="en-US" sz="3000" b="1" dirty="0">
              <a:latin typeface="Times New Roman" pitchFamily="18" charset="0"/>
              <a:cs typeface="Times New Roman" pitchFamily="18" charset="0"/>
            </a:endParaRPr>
          </a:p>
          <a:p>
            <a:pPr marL="0" indent="0">
              <a:lnSpc>
                <a:spcPct val="120000"/>
              </a:lnSpc>
              <a:spcBef>
                <a:spcPts val="0"/>
              </a:spcBef>
              <a:buNone/>
            </a:pPr>
            <a:r>
              <a:rPr lang="en-US" sz="3000" dirty="0">
                <a:latin typeface="Times New Roman" pitchFamily="18" charset="0"/>
                <a:cs typeface="Times New Roman" pitchFamily="18" charset="0"/>
              </a:rPr>
              <a:t>The Wisconsin Historical Society's Division of Historic Preservation administers a program of 25 percent state income tax credits for repair and rehabilitation of historic homes in Wisconsin. This credit is only applicable for your personal residence that is listed in the national or state register of historic places, is a contributing house within a historic district, or has been determined to be eligible for individual listing in the national or state register.  The homeowner must spend at least $10,000 on eligible work within a two year period.  </a:t>
            </a:r>
            <a:endParaRPr lang="en-US" sz="3000" dirty="0" smtClean="0">
              <a:latin typeface="Times New Roman" pitchFamily="18" charset="0"/>
              <a:cs typeface="Times New Roman" pitchFamily="18" charset="0"/>
            </a:endParaRPr>
          </a:p>
          <a:p>
            <a:pPr marL="0" indent="0">
              <a:lnSpc>
                <a:spcPct val="120000"/>
              </a:lnSpc>
              <a:spcBef>
                <a:spcPts val="0"/>
              </a:spcBef>
              <a:buNone/>
            </a:pPr>
            <a:endParaRPr lang="en-US" sz="3000" dirty="0">
              <a:latin typeface="Times New Roman" pitchFamily="18" charset="0"/>
              <a:cs typeface="Times New Roman" pitchFamily="18" charset="0"/>
            </a:endParaRPr>
          </a:p>
          <a:p>
            <a:pPr marL="0" indent="0">
              <a:lnSpc>
                <a:spcPct val="120000"/>
              </a:lnSpc>
              <a:spcBef>
                <a:spcPts val="0"/>
              </a:spcBef>
              <a:buNone/>
            </a:pPr>
            <a:r>
              <a:rPr lang="en-US" sz="3000" b="1" dirty="0">
                <a:latin typeface="Times New Roman" pitchFamily="18" charset="0"/>
                <a:cs typeface="Times New Roman" pitchFamily="18" charset="0"/>
              </a:rPr>
              <a:t>5% Wisconsin Tax </a:t>
            </a:r>
            <a:r>
              <a:rPr lang="en-US" sz="3000" b="1" dirty="0" smtClean="0">
                <a:latin typeface="Times New Roman" pitchFamily="18" charset="0"/>
                <a:cs typeface="Times New Roman" pitchFamily="18" charset="0"/>
              </a:rPr>
              <a:t>Credit</a:t>
            </a:r>
          </a:p>
          <a:p>
            <a:pPr marL="0" indent="0">
              <a:lnSpc>
                <a:spcPct val="120000"/>
              </a:lnSpc>
              <a:spcBef>
                <a:spcPts val="0"/>
              </a:spcBef>
              <a:buNone/>
            </a:pPr>
            <a:endParaRPr lang="en-US" sz="3000" dirty="0">
              <a:latin typeface="Times New Roman" pitchFamily="18" charset="0"/>
              <a:cs typeface="Times New Roman" pitchFamily="18" charset="0"/>
            </a:endParaRPr>
          </a:p>
          <a:p>
            <a:pPr marL="0" indent="0">
              <a:lnSpc>
                <a:spcPct val="120000"/>
              </a:lnSpc>
              <a:spcBef>
                <a:spcPts val="0"/>
              </a:spcBef>
              <a:buNone/>
            </a:pPr>
            <a:r>
              <a:rPr lang="en-US" sz="3000" dirty="0">
                <a:latin typeface="Times New Roman" pitchFamily="18" charset="0"/>
                <a:cs typeface="Times New Roman" pitchFamily="18" charset="0"/>
              </a:rPr>
              <a:t>Wisconsin Supplemental Historic Preservation Credit returns an additional 5 percent of the cost of rehabilitation to owners as a discount on their Wisconsin state income taxes. Owners that qualify for the Federal Historic Preservation Credit automatically qualify for the Wisconsin supplement if they get NPS approval before they begin any work.</a:t>
            </a:r>
          </a:p>
          <a:p>
            <a:pPr marL="0" indent="0">
              <a:buNone/>
            </a:pPr>
            <a:endParaRPr lang="en-US" dirty="0"/>
          </a:p>
        </p:txBody>
      </p:sp>
      <p:sp>
        <p:nvSpPr>
          <p:cNvPr id="4" name="Content Placeholder 3"/>
          <p:cNvSpPr>
            <a:spLocks noGrp="1"/>
          </p:cNvSpPr>
          <p:nvPr>
            <p:ph sz="half" idx="2"/>
          </p:nvPr>
        </p:nvSpPr>
        <p:spPr>
          <a:xfrm>
            <a:off x="4648200" y="457200"/>
            <a:ext cx="4038600" cy="6096000"/>
          </a:xfrm>
        </p:spPr>
        <p:txBody>
          <a:bodyPr>
            <a:normAutofit fontScale="40000" lnSpcReduction="20000"/>
          </a:bodyPr>
          <a:lstStyle/>
          <a:p>
            <a:pPr marL="0" indent="0">
              <a:lnSpc>
                <a:spcPct val="120000"/>
              </a:lnSpc>
              <a:spcBef>
                <a:spcPts val="0"/>
              </a:spcBef>
              <a:buNone/>
            </a:pPr>
            <a:r>
              <a:rPr lang="en-US" sz="3000" b="1" dirty="0">
                <a:latin typeface="Times New Roman" pitchFamily="18" charset="0"/>
                <a:cs typeface="Times New Roman" pitchFamily="18" charset="0"/>
              </a:rPr>
              <a:t>Tax Benefits for Historic Preservation </a:t>
            </a:r>
            <a:r>
              <a:rPr lang="en-US" sz="3000" b="1" dirty="0" smtClean="0">
                <a:latin typeface="Times New Roman" pitchFamily="18" charset="0"/>
                <a:cs typeface="Times New Roman" pitchFamily="18" charset="0"/>
              </a:rPr>
              <a:t>Easements</a:t>
            </a:r>
          </a:p>
          <a:p>
            <a:pPr marL="0" indent="0">
              <a:lnSpc>
                <a:spcPct val="120000"/>
              </a:lnSpc>
              <a:spcBef>
                <a:spcPts val="0"/>
              </a:spcBef>
              <a:buNone/>
            </a:pPr>
            <a:endParaRPr lang="en-US" sz="3000" b="1" dirty="0">
              <a:latin typeface="Times New Roman" pitchFamily="18" charset="0"/>
              <a:cs typeface="Times New Roman" pitchFamily="18" charset="0"/>
            </a:endParaRPr>
          </a:p>
          <a:p>
            <a:pPr marL="0" indent="0">
              <a:lnSpc>
                <a:spcPct val="120000"/>
              </a:lnSpc>
              <a:spcBef>
                <a:spcPts val="0"/>
              </a:spcBef>
              <a:buNone/>
            </a:pPr>
            <a:r>
              <a:rPr lang="en-US" sz="3000" dirty="0">
                <a:latin typeface="Times New Roman" pitchFamily="18" charset="0"/>
                <a:cs typeface="Times New Roman" pitchFamily="18" charset="0"/>
              </a:rPr>
              <a:t>A historic preservation easement is a voluntary legal agreement, typically in the form of a deed, that permanently protects an historic property. Through the easement, a property owner places restrictions on the development of or changes to the historic property, then transfers these restrictions to a preservation or conservation organization. A historic property owner who donates an easement may be eligible for tax benefits, such as a Federal income tax deduction. Easement rules are complex, so property owners interested in the potential tax benefits of an easement donation should consult with their accountant or tax attorney. </a:t>
            </a:r>
            <a:endParaRPr lang="en-US" sz="3000" dirty="0" smtClean="0">
              <a:latin typeface="Times New Roman" pitchFamily="18" charset="0"/>
              <a:cs typeface="Times New Roman" pitchFamily="18" charset="0"/>
            </a:endParaRPr>
          </a:p>
          <a:p>
            <a:pPr marL="0" indent="0">
              <a:lnSpc>
                <a:spcPct val="120000"/>
              </a:lnSpc>
              <a:spcBef>
                <a:spcPts val="0"/>
              </a:spcBef>
              <a:buNone/>
            </a:pPr>
            <a:endParaRPr lang="en-US" sz="3000" dirty="0">
              <a:latin typeface="Times New Roman" pitchFamily="18" charset="0"/>
              <a:cs typeface="Times New Roman" pitchFamily="18" charset="0"/>
            </a:endParaRPr>
          </a:p>
          <a:p>
            <a:pPr marL="0" indent="0">
              <a:lnSpc>
                <a:spcPct val="120000"/>
              </a:lnSpc>
              <a:spcBef>
                <a:spcPts val="0"/>
              </a:spcBef>
              <a:buNone/>
            </a:pPr>
            <a:r>
              <a:rPr lang="en-US" sz="3000" b="1" dirty="0">
                <a:latin typeface="Times New Roman" pitchFamily="18" charset="0"/>
                <a:cs typeface="Times New Roman" pitchFamily="18" charset="0"/>
              </a:rPr>
              <a:t>City of Marinette Façade Improvement </a:t>
            </a:r>
            <a:r>
              <a:rPr lang="en-US" sz="3000" b="1" dirty="0" smtClean="0">
                <a:latin typeface="Times New Roman" pitchFamily="18" charset="0"/>
                <a:cs typeface="Times New Roman" pitchFamily="18" charset="0"/>
              </a:rPr>
              <a:t>Program</a:t>
            </a:r>
          </a:p>
          <a:p>
            <a:pPr marL="0" indent="0">
              <a:lnSpc>
                <a:spcPct val="120000"/>
              </a:lnSpc>
              <a:spcBef>
                <a:spcPts val="0"/>
              </a:spcBef>
              <a:buNone/>
            </a:pPr>
            <a:endParaRPr lang="en-US" sz="3000" b="1" dirty="0">
              <a:latin typeface="Times New Roman" pitchFamily="18" charset="0"/>
              <a:cs typeface="Times New Roman" pitchFamily="18" charset="0"/>
            </a:endParaRPr>
          </a:p>
          <a:p>
            <a:pPr marL="0" indent="0">
              <a:lnSpc>
                <a:spcPct val="120000"/>
              </a:lnSpc>
              <a:spcBef>
                <a:spcPts val="0"/>
              </a:spcBef>
              <a:buNone/>
            </a:pPr>
            <a:r>
              <a:rPr lang="en-US" sz="3000" dirty="0">
                <a:latin typeface="Times New Roman" pitchFamily="18" charset="0"/>
                <a:cs typeface="Times New Roman" pitchFamily="18" charset="0"/>
              </a:rPr>
              <a:t>The City of Marinette will provide financial assistance, in the form of a grant, to property owners to enhance the historical character of the downtown area. The rehabilitation plans must seek to restore some of the historic character of their properties. Grants shall be limited to 50% of the rehabilitation costs, up to a maximum of $7,500.00 per project.</a:t>
            </a:r>
          </a:p>
          <a:p>
            <a:pPr marL="0" indent="0">
              <a:lnSpc>
                <a:spcPct val="120000"/>
              </a:lnSpc>
              <a:spcBef>
                <a:spcPts val="0"/>
              </a:spcBef>
              <a:buNone/>
            </a:pPr>
            <a:endParaRPr lang="en-US" sz="3000" dirty="0">
              <a:latin typeface="Times New Roman" pitchFamily="18" charset="0"/>
              <a:cs typeface="Times New Roman" pitchFamily="18" charset="0"/>
            </a:endParaRPr>
          </a:p>
          <a:p>
            <a:pPr marL="0" indent="0">
              <a:lnSpc>
                <a:spcPct val="120000"/>
              </a:lnSpc>
              <a:spcBef>
                <a:spcPts val="0"/>
              </a:spcBef>
              <a:buNone/>
            </a:pPr>
            <a:r>
              <a:rPr lang="en-US" sz="3000" dirty="0">
                <a:latin typeface="Times New Roman" pitchFamily="18" charset="0"/>
                <a:cs typeface="Times New Roman" pitchFamily="18" charset="0"/>
              </a:rPr>
              <a:t>Eligible activities include: </a:t>
            </a:r>
            <a:r>
              <a:rPr lang="en-US" sz="3000" dirty="0" smtClean="0">
                <a:latin typeface="Times New Roman" pitchFamily="18" charset="0"/>
                <a:cs typeface="Times New Roman" pitchFamily="18" charset="0"/>
              </a:rPr>
              <a:t>repair </a:t>
            </a:r>
            <a:r>
              <a:rPr lang="en-US" sz="3000" dirty="0">
                <a:latin typeface="Times New Roman" pitchFamily="18" charset="0"/>
                <a:cs typeface="Times New Roman" pitchFamily="18" charset="0"/>
              </a:rPr>
              <a:t>to building exterior facades including front, rear, and side </a:t>
            </a:r>
            <a:r>
              <a:rPr lang="en-US" sz="3000" dirty="0" smtClean="0">
                <a:latin typeface="Times New Roman" pitchFamily="18" charset="0"/>
                <a:cs typeface="Times New Roman" pitchFamily="18" charset="0"/>
              </a:rPr>
              <a:t>fa</a:t>
            </a:r>
            <a:r>
              <a:rPr lang="en-US" sz="3000" dirty="0">
                <a:latin typeface="Times New Roman" pitchFamily="18" charset="0"/>
                <a:cs typeface="Times New Roman" pitchFamily="18" charset="0"/>
              </a:rPr>
              <a:t>ç</a:t>
            </a:r>
            <a:r>
              <a:rPr lang="en-US" sz="3000" dirty="0" smtClean="0">
                <a:latin typeface="Times New Roman" pitchFamily="18" charset="0"/>
                <a:cs typeface="Times New Roman" pitchFamily="18" charset="0"/>
              </a:rPr>
              <a:t>ades</a:t>
            </a:r>
            <a:r>
              <a:rPr lang="en-US" sz="3000" dirty="0">
                <a:latin typeface="Times New Roman" pitchFamily="18" charset="0"/>
                <a:cs typeface="Times New Roman" pitchFamily="18" charset="0"/>
              </a:rPr>
              <a:t>; masonry repair and </a:t>
            </a:r>
            <a:r>
              <a:rPr lang="en-US" sz="3000" dirty="0" err="1">
                <a:latin typeface="Times New Roman" pitchFamily="18" charset="0"/>
                <a:cs typeface="Times New Roman" pitchFamily="18" charset="0"/>
              </a:rPr>
              <a:t>tuckpointing</a:t>
            </a:r>
            <a:r>
              <a:rPr lang="en-US" sz="3000" dirty="0">
                <a:latin typeface="Times New Roman" pitchFamily="18" charset="0"/>
                <a:cs typeface="Times New Roman" pitchFamily="18" charset="0"/>
              </a:rPr>
              <a:t>; cleaning of building exteriors; exterior painting; repairing or replacing cornices, entrances, doors, windows, decorative detail, and awnings; signage removal, repair, or replacement when included as part of a comprehensive façade improvement project; other repairs that may improve the aesthetic quality of the building.</a:t>
            </a:r>
          </a:p>
          <a:p>
            <a:pPr marL="0" indent="0">
              <a:buNone/>
            </a:pPr>
            <a:endParaRPr lang="en-US" dirty="0"/>
          </a:p>
        </p:txBody>
      </p:sp>
      <p:sp>
        <p:nvSpPr>
          <p:cNvPr id="5" name="TextBox 4"/>
          <p:cNvSpPr txBox="1"/>
          <p:nvPr/>
        </p:nvSpPr>
        <p:spPr>
          <a:xfrm>
            <a:off x="609600" y="6442594"/>
            <a:ext cx="5195455" cy="261610"/>
          </a:xfrm>
          <a:prstGeom prst="rect">
            <a:avLst/>
          </a:prstGeom>
          <a:noFill/>
        </p:spPr>
        <p:txBody>
          <a:bodyPr wrap="square" rtlCol="0">
            <a:spAutoFit/>
          </a:bodyPr>
          <a:lstStyle/>
          <a:p>
            <a:r>
              <a:rPr lang="en-US" sz="1100" i="1" dirty="0" smtClean="0">
                <a:latin typeface="Times New Roman" pitchFamily="18" charset="0"/>
                <a:cs typeface="Times New Roman" pitchFamily="18" charset="0"/>
              </a:rPr>
              <a:t>Background – Red Brick Tavern is not NRHP listed (yet)</a:t>
            </a:r>
            <a:endParaRPr lang="en-US" sz="1100" i="1" dirty="0">
              <a:latin typeface="Times New Roman" pitchFamily="18" charset="0"/>
              <a:cs typeface="Times New Roman" pitchFamily="18" charset="0"/>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12170" t="11573" r="13989" b="12788"/>
          <a:stretch/>
        </p:blipFill>
        <p:spPr>
          <a:xfrm>
            <a:off x="729013" y="4591816"/>
            <a:ext cx="2478314" cy="1679746"/>
          </a:xfrm>
          <a:prstGeom prst="rect">
            <a:avLst/>
          </a:prstGeom>
          <a:effectLst>
            <a:softEdge rad="127000"/>
          </a:effectLst>
        </p:spPr>
      </p:pic>
      <p:sp>
        <p:nvSpPr>
          <p:cNvPr id="7" name="TextBox 6"/>
          <p:cNvSpPr txBox="1"/>
          <p:nvPr/>
        </p:nvSpPr>
        <p:spPr>
          <a:xfrm>
            <a:off x="7162800" y="6442594"/>
            <a:ext cx="1981200" cy="276999"/>
          </a:xfrm>
          <a:prstGeom prst="rect">
            <a:avLst/>
          </a:prstGeom>
          <a:noFill/>
        </p:spPr>
        <p:txBody>
          <a:bodyPr wrap="square" rtlCol="0">
            <a:spAutoFit/>
          </a:bodyPr>
          <a:lstStyle/>
          <a:p>
            <a:pPr algn="r"/>
            <a:r>
              <a:rPr lang="en-US" sz="1200" dirty="0" smtClean="0">
                <a:latin typeface="Times New Roman" pitchFamily="18" charset="0"/>
                <a:cs typeface="Times New Roman" pitchFamily="18" charset="0"/>
              </a:rPr>
              <a:t>Page 28</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34914492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5000"/>
            <a:lum/>
          </a:blip>
          <a:srcRect/>
          <a:stretch>
            <a:fillRect l="-3000" r="-1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7625"/>
            <a:ext cx="8229600" cy="808038"/>
          </a:xfrm>
        </p:spPr>
        <p:txBody>
          <a:bodyPr/>
          <a:lstStyle/>
          <a:p>
            <a:r>
              <a:rPr lang="en-US" dirty="0" smtClean="0">
                <a:effectLst>
                  <a:outerShdw blurRad="38100" dist="38100" dir="2700000" algn="tl">
                    <a:srgbClr val="000000">
                      <a:alpha val="43137"/>
                    </a:srgbClr>
                  </a:outerShdw>
                </a:effectLst>
                <a:latin typeface="Times New Roman" pitchFamily="18" charset="0"/>
                <a:cs typeface="Times New Roman" pitchFamily="18" charset="0"/>
              </a:rPr>
              <a:t>Action Plan</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025" name="Picture 1"/>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1200150" y="1613212"/>
            <a:ext cx="6763658" cy="4851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981200" y="6442594"/>
            <a:ext cx="6705600" cy="261610"/>
          </a:xfrm>
          <a:prstGeom prst="rect">
            <a:avLst/>
          </a:prstGeom>
          <a:noFill/>
        </p:spPr>
        <p:txBody>
          <a:bodyPr wrap="square" rtlCol="0">
            <a:spAutoFit/>
          </a:bodyPr>
          <a:lstStyle/>
          <a:p>
            <a:pPr algn="r"/>
            <a:r>
              <a:rPr lang="en-US" sz="1100" i="1" dirty="0" smtClean="0">
                <a:latin typeface="Times New Roman" pitchFamily="18" charset="0"/>
                <a:cs typeface="Times New Roman" pitchFamily="18" charset="0"/>
              </a:rPr>
              <a:t>Background – The F.J. </a:t>
            </a:r>
            <a:r>
              <a:rPr lang="en-US" sz="1100" i="1" dirty="0" err="1" smtClean="0">
                <a:latin typeface="Times New Roman" pitchFamily="18" charset="0"/>
                <a:cs typeface="Times New Roman" pitchFamily="18" charset="0"/>
              </a:rPr>
              <a:t>Lauerman</a:t>
            </a:r>
            <a:r>
              <a:rPr lang="en-US" sz="1100" i="1" dirty="0" smtClean="0">
                <a:latin typeface="Times New Roman" pitchFamily="18" charset="0"/>
                <a:cs typeface="Times New Roman" pitchFamily="18" charset="0"/>
              </a:rPr>
              <a:t> House, built 1901, is currently Marinette’s only NRHP-listed residence</a:t>
            </a:r>
            <a:endParaRPr lang="en-US" sz="1100" i="1" dirty="0">
              <a:latin typeface="Times New Roman" pitchFamily="18" charset="0"/>
              <a:cs typeface="Times New Roman" pitchFamily="18" charset="0"/>
            </a:endParaRPr>
          </a:p>
        </p:txBody>
      </p:sp>
      <p:sp>
        <p:nvSpPr>
          <p:cNvPr id="9" name="TextBox 8"/>
          <p:cNvSpPr txBox="1"/>
          <p:nvPr/>
        </p:nvSpPr>
        <p:spPr>
          <a:xfrm>
            <a:off x="457200" y="838200"/>
            <a:ext cx="8229600" cy="646331"/>
          </a:xfrm>
          <a:prstGeom prst="rect">
            <a:avLst/>
          </a:prstGeom>
          <a:noFill/>
        </p:spPr>
        <p:txBody>
          <a:bodyPr wrap="square" rtlCol="0">
            <a:spAutoFit/>
          </a:bodyPr>
          <a:lstStyle/>
          <a:p>
            <a:pPr algn="just"/>
            <a:r>
              <a:rPr lang="en-US" sz="1200" dirty="0" smtClean="0">
                <a:latin typeface="Times New Roman" pitchFamily="18" charset="0"/>
                <a:cs typeface="Times New Roman" pitchFamily="18" charset="0"/>
              </a:rPr>
              <a:t>The plan below links the goals of historic preservation in Marinette to actions that can be taken to achieve those goals.  Several parties who are in the best position to undertake the suggested actions are listed, but the help of a consultant and the State Historic Preservation Office may also likely be warranted.</a:t>
            </a:r>
            <a:endParaRPr lang="en-US" sz="1200" dirty="0">
              <a:latin typeface="Times New Roman" pitchFamily="18" charset="0"/>
              <a:cs typeface="Times New Roman" pitchFamily="18" charset="0"/>
            </a:endParaRPr>
          </a:p>
        </p:txBody>
      </p:sp>
      <p:sp>
        <p:nvSpPr>
          <p:cNvPr id="7" name="TextBox 6"/>
          <p:cNvSpPr txBox="1"/>
          <p:nvPr/>
        </p:nvSpPr>
        <p:spPr>
          <a:xfrm>
            <a:off x="152400" y="6428923"/>
            <a:ext cx="1981200" cy="276999"/>
          </a:xfrm>
          <a:prstGeom prst="rect">
            <a:avLst/>
          </a:prstGeom>
          <a:noFill/>
        </p:spPr>
        <p:txBody>
          <a:bodyPr wrap="square" rtlCol="0">
            <a:spAutoFit/>
          </a:bodyPr>
          <a:lstStyle/>
          <a:p>
            <a:r>
              <a:rPr lang="en-US" sz="1200" dirty="0" smtClean="0">
                <a:latin typeface="Times New Roman" pitchFamily="18" charset="0"/>
                <a:cs typeface="Times New Roman" pitchFamily="18" charset="0"/>
              </a:rPr>
              <a:t>Page 29</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23970376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l="-13000" r="-1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9050"/>
            <a:ext cx="8229600" cy="884238"/>
          </a:xfrm>
        </p:spPr>
        <p:txBody>
          <a:bodyPr/>
          <a:lstStyle/>
          <a:p>
            <a:r>
              <a:rPr lang="en-US" dirty="0">
                <a:effectLst>
                  <a:outerShdw blurRad="38100" dist="38100" dir="2700000" algn="tl">
                    <a:srgbClr val="000000">
                      <a:alpha val="43137"/>
                    </a:srgbClr>
                  </a:outerShdw>
                </a:effectLst>
                <a:latin typeface="Times New Roman" pitchFamily="18" charset="0"/>
                <a:cs typeface="Times New Roman" pitchFamily="18" charset="0"/>
              </a:rPr>
              <a:t>Action Plan</a:t>
            </a:r>
            <a:endParaRPr lang="en-US" dirty="0"/>
          </a:p>
        </p:txBody>
      </p:sp>
      <p:pic>
        <p:nvPicPr>
          <p:cNvPr id="2050"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1201056" y="1600200"/>
            <a:ext cx="6755848" cy="3821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09600" y="6442594"/>
            <a:ext cx="7086600" cy="261610"/>
          </a:xfrm>
          <a:prstGeom prst="rect">
            <a:avLst/>
          </a:prstGeom>
          <a:noFill/>
        </p:spPr>
        <p:txBody>
          <a:bodyPr wrap="square" rtlCol="0">
            <a:spAutoFit/>
          </a:bodyPr>
          <a:lstStyle/>
          <a:p>
            <a:r>
              <a:rPr lang="en-US" sz="1100" i="1" dirty="0" smtClean="0">
                <a:latin typeface="Times New Roman" pitchFamily="18" charset="0"/>
                <a:cs typeface="Times New Roman" pitchFamily="18" charset="0"/>
              </a:rPr>
              <a:t>Background – Main Street in 1887, with 1723 Main Street at far right and 1617 Main street at far left, both still extant</a:t>
            </a:r>
            <a:endParaRPr lang="en-US" sz="1100" i="1" dirty="0">
              <a:latin typeface="Times New Roman" pitchFamily="18" charset="0"/>
              <a:cs typeface="Times New Roman" pitchFamily="18" charset="0"/>
            </a:endParaRPr>
          </a:p>
        </p:txBody>
      </p:sp>
      <p:sp>
        <p:nvSpPr>
          <p:cNvPr id="5" name="TextBox 4"/>
          <p:cNvSpPr txBox="1"/>
          <p:nvPr/>
        </p:nvSpPr>
        <p:spPr>
          <a:xfrm>
            <a:off x="7162800" y="6442594"/>
            <a:ext cx="1981200" cy="276999"/>
          </a:xfrm>
          <a:prstGeom prst="rect">
            <a:avLst/>
          </a:prstGeom>
          <a:noFill/>
        </p:spPr>
        <p:txBody>
          <a:bodyPr wrap="square" rtlCol="0">
            <a:spAutoFit/>
          </a:bodyPr>
          <a:lstStyle/>
          <a:p>
            <a:pPr algn="r"/>
            <a:r>
              <a:rPr lang="en-US" sz="1200" dirty="0" smtClean="0">
                <a:latin typeface="Times New Roman" pitchFamily="18" charset="0"/>
                <a:cs typeface="Times New Roman" pitchFamily="18" charset="0"/>
              </a:rPr>
              <a:t>Page 30</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19238805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l="-21000" r="-2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latin typeface="Times New Roman" pitchFamily="18" charset="0"/>
                <a:cs typeface="Times New Roman" pitchFamily="18" charset="0"/>
              </a:rPr>
              <a:t>Works Consulted</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half" idx="1"/>
          </p:nvPr>
        </p:nvSpPr>
        <p:spPr/>
        <p:txBody>
          <a:bodyPr>
            <a:normAutofit fontScale="32500" lnSpcReduction="20000"/>
          </a:bodyPr>
          <a:lstStyle/>
          <a:p>
            <a:pPr marL="0" marR="0" indent="0">
              <a:lnSpc>
                <a:spcPct val="115000"/>
              </a:lnSpc>
              <a:spcBef>
                <a:spcPts val="0"/>
              </a:spcBef>
              <a:spcAft>
                <a:spcPts val="1000"/>
              </a:spcAft>
              <a:buNone/>
            </a:pPr>
            <a:r>
              <a:rPr lang="en-US" i="1" dirty="0">
                <a:latin typeface="Times New Roman"/>
                <a:ea typeface="Calibri"/>
                <a:cs typeface="Times New Roman"/>
              </a:rPr>
              <a:t>Eagle-Herald (newspaper)</a:t>
            </a:r>
            <a:r>
              <a:rPr lang="en-US" dirty="0">
                <a:latin typeface="Times New Roman"/>
                <a:ea typeface="Calibri"/>
                <a:cs typeface="Times New Roman"/>
              </a:rPr>
              <a:t>. Marinette, WI, various dates.</a:t>
            </a:r>
            <a:endParaRPr lang="en-US" sz="3600" dirty="0">
              <a:ea typeface="Calibri"/>
              <a:cs typeface="Times New Roman"/>
            </a:endParaRPr>
          </a:p>
          <a:p>
            <a:pPr marL="0" marR="0" indent="0">
              <a:lnSpc>
                <a:spcPct val="115000"/>
              </a:lnSpc>
              <a:spcBef>
                <a:spcPts val="0"/>
              </a:spcBef>
              <a:spcAft>
                <a:spcPts val="1000"/>
              </a:spcAft>
              <a:buNone/>
            </a:pPr>
            <a:r>
              <a:rPr lang="en-US" i="1" dirty="0">
                <a:latin typeface="Times New Roman"/>
                <a:ea typeface="Calibri"/>
                <a:cs typeface="Times New Roman"/>
              </a:rPr>
              <a:t>Eagle Star (newspaper)</a:t>
            </a:r>
            <a:r>
              <a:rPr lang="en-US" dirty="0">
                <a:latin typeface="Times New Roman"/>
                <a:ea typeface="Calibri"/>
                <a:cs typeface="Times New Roman"/>
              </a:rPr>
              <a:t>. Marinette, WI, various dates.</a:t>
            </a:r>
            <a:endParaRPr lang="en-US" sz="3600" dirty="0">
              <a:ea typeface="Calibri"/>
              <a:cs typeface="Times New Roman"/>
            </a:endParaRPr>
          </a:p>
          <a:p>
            <a:pPr marL="0" marR="0" indent="0">
              <a:lnSpc>
                <a:spcPct val="115000"/>
              </a:lnSpc>
              <a:spcBef>
                <a:spcPts val="0"/>
              </a:spcBef>
              <a:spcAft>
                <a:spcPts val="1000"/>
              </a:spcAft>
              <a:buNone/>
            </a:pPr>
            <a:r>
              <a:rPr lang="en-US" i="1" dirty="0">
                <a:latin typeface="Times New Roman"/>
                <a:ea typeface="Calibri"/>
                <a:cs typeface="Times New Roman"/>
              </a:rPr>
              <a:t>North Star (newspaper)</a:t>
            </a:r>
            <a:r>
              <a:rPr lang="en-US" dirty="0">
                <a:latin typeface="Times New Roman"/>
                <a:ea typeface="Calibri"/>
                <a:cs typeface="Times New Roman"/>
              </a:rPr>
              <a:t>. Marinette, Wisconsin, 1880-1901 &amp; beyond.</a:t>
            </a:r>
            <a:endParaRPr lang="en-US" sz="3600" dirty="0">
              <a:ea typeface="Calibri"/>
              <a:cs typeface="Times New Roman"/>
            </a:endParaRPr>
          </a:p>
          <a:p>
            <a:pPr marL="0" marR="0" indent="0">
              <a:lnSpc>
                <a:spcPct val="115000"/>
              </a:lnSpc>
              <a:spcBef>
                <a:spcPts val="0"/>
              </a:spcBef>
              <a:spcAft>
                <a:spcPts val="1000"/>
              </a:spcAft>
              <a:buNone/>
            </a:pPr>
            <a:r>
              <a:rPr lang="en-US" dirty="0">
                <a:latin typeface="Times New Roman"/>
                <a:ea typeface="Calibri"/>
                <a:cs typeface="Times New Roman"/>
              </a:rPr>
              <a:t>Bay-Lake Regional Planning Commission. </a:t>
            </a:r>
            <a:r>
              <a:rPr lang="en-US" i="1" dirty="0">
                <a:latin typeface="Times New Roman"/>
                <a:ea typeface="Calibri"/>
                <a:cs typeface="Times New Roman"/>
              </a:rPr>
              <a:t>City of Marinette 2020 Comprehensive Plan</a:t>
            </a:r>
            <a:r>
              <a:rPr lang="en-US" dirty="0">
                <a:latin typeface="Times New Roman"/>
                <a:ea typeface="Calibri"/>
                <a:cs typeface="Times New Roman"/>
              </a:rPr>
              <a:t>. 7 December 2004. 24 January 2013. &lt;http://www.baylakerpc.org/media/2148/City_of_Marinette_Comp_Plan_December_2004.pdf&gt;.</a:t>
            </a:r>
            <a:endParaRPr lang="en-US" sz="3600" dirty="0">
              <a:ea typeface="Calibri"/>
              <a:cs typeface="Times New Roman"/>
            </a:endParaRPr>
          </a:p>
          <a:p>
            <a:pPr marL="0" marR="0" indent="0">
              <a:lnSpc>
                <a:spcPct val="115000"/>
              </a:lnSpc>
              <a:spcBef>
                <a:spcPts val="0"/>
              </a:spcBef>
              <a:spcAft>
                <a:spcPts val="1000"/>
              </a:spcAft>
              <a:buNone/>
            </a:pPr>
            <a:r>
              <a:rPr lang="en-US" dirty="0" err="1">
                <a:latin typeface="Times New Roman"/>
                <a:ea typeface="Calibri"/>
                <a:cs typeface="Times New Roman"/>
              </a:rPr>
              <a:t>Beaumonth</a:t>
            </a:r>
            <a:r>
              <a:rPr lang="en-US" dirty="0">
                <a:latin typeface="Times New Roman"/>
                <a:ea typeface="Calibri"/>
                <a:cs typeface="Times New Roman"/>
              </a:rPr>
              <a:t>, Constance E. "A Citizen's Guide to Protecting Historic Places: Local Preservation Ordinances." 2002. </a:t>
            </a:r>
            <a:r>
              <a:rPr lang="en-US" i="1" dirty="0">
                <a:latin typeface="Times New Roman"/>
                <a:ea typeface="Calibri"/>
                <a:cs typeface="Times New Roman"/>
              </a:rPr>
              <a:t>National Trust for Historic Preservation.</a:t>
            </a:r>
            <a:r>
              <a:rPr lang="en-US" dirty="0">
                <a:latin typeface="Times New Roman"/>
                <a:ea typeface="Calibri"/>
                <a:cs typeface="Times New Roman"/>
              </a:rPr>
              <a:t> 7 December 2012. &lt;http://www.preservationnation.org/information-center/sustainable-communities/smart-growth/additional-resources/toolkit_citizens.pdf&gt;.</a:t>
            </a:r>
            <a:endParaRPr lang="en-US" sz="3600" dirty="0">
              <a:ea typeface="Calibri"/>
              <a:cs typeface="Times New Roman"/>
            </a:endParaRPr>
          </a:p>
          <a:p>
            <a:pPr marL="0" marR="0" indent="0">
              <a:lnSpc>
                <a:spcPct val="115000"/>
              </a:lnSpc>
              <a:spcBef>
                <a:spcPts val="0"/>
              </a:spcBef>
              <a:spcAft>
                <a:spcPts val="1000"/>
              </a:spcAft>
              <a:buNone/>
            </a:pPr>
            <a:r>
              <a:rPr lang="en-US" dirty="0">
                <a:latin typeface="Times New Roman"/>
                <a:ea typeface="Calibri"/>
                <a:cs typeface="Times New Roman"/>
              </a:rPr>
              <a:t>"Bird's eye view of Marinette, Wis. 1881." Madison, Wisconsin: J.J. Stoner ; Beck &amp; Pauli, Lith., 1881.</a:t>
            </a:r>
            <a:endParaRPr lang="en-US" sz="3600" dirty="0">
              <a:ea typeface="Calibri"/>
              <a:cs typeface="Times New Roman"/>
            </a:endParaRPr>
          </a:p>
          <a:p>
            <a:pPr marL="0" marR="0" indent="0">
              <a:lnSpc>
                <a:spcPct val="115000"/>
              </a:lnSpc>
              <a:spcBef>
                <a:spcPts val="0"/>
              </a:spcBef>
              <a:spcAft>
                <a:spcPts val="1000"/>
              </a:spcAft>
              <a:buNone/>
            </a:pPr>
            <a:r>
              <a:rPr lang="en-US" dirty="0">
                <a:latin typeface="Times New Roman"/>
                <a:ea typeface="Calibri"/>
                <a:cs typeface="Times New Roman"/>
              </a:rPr>
              <a:t>Boatman, John F. </a:t>
            </a:r>
            <a:r>
              <a:rPr lang="en-US" i="1" dirty="0">
                <a:latin typeface="Times New Roman"/>
                <a:ea typeface="Calibri"/>
                <a:cs typeface="Times New Roman"/>
              </a:rPr>
              <a:t>"--And The River Flows On--": Memories from a Wisconsin-Michigan Border Town: The Marinette, Wisconsin Area: Volume 1, From Ancient Times Until the Creation of Marinette County in 1879</a:t>
            </a:r>
            <a:r>
              <a:rPr lang="en-US" dirty="0">
                <a:latin typeface="Times New Roman"/>
                <a:ea typeface="Calibri"/>
                <a:cs typeface="Times New Roman"/>
              </a:rPr>
              <a:t>. Milwaukee: University of Wisconsin-Milwaukee, 1998.</a:t>
            </a:r>
            <a:endParaRPr lang="en-US" sz="3600" dirty="0">
              <a:ea typeface="Calibri"/>
              <a:cs typeface="Times New Roman"/>
            </a:endParaRPr>
          </a:p>
          <a:p>
            <a:pPr marL="0" marR="0" indent="0">
              <a:lnSpc>
                <a:spcPct val="115000"/>
              </a:lnSpc>
              <a:spcBef>
                <a:spcPts val="0"/>
              </a:spcBef>
              <a:spcAft>
                <a:spcPts val="1000"/>
              </a:spcAft>
              <a:buNone/>
            </a:pPr>
            <a:r>
              <a:rPr lang="en-US" dirty="0">
                <a:latin typeface="Times New Roman"/>
                <a:ea typeface="Calibri"/>
                <a:cs typeface="Times New Roman"/>
              </a:rPr>
              <a:t>—. </a:t>
            </a:r>
            <a:r>
              <a:rPr lang="en-US" i="1" dirty="0">
                <a:latin typeface="Times New Roman"/>
                <a:ea typeface="Calibri"/>
                <a:cs typeface="Times New Roman"/>
              </a:rPr>
              <a:t>"--And The River Flows On--": Memories from a Wisconsin-Michigan Border Town: the Marinette, Wisconsin Area: Volume Two, From the Creation of Marinette County Until Marinette Becomes a City in 1887</a:t>
            </a:r>
            <a:r>
              <a:rPr lang="en-US" dirty="0">
                <a:latin typeface="Times New Roman"/>
                <a:ea typeface="Calibri"/>
                <a:cs typeface="Times New Roman"/>
              </a:rPr>
              <a:t>. Milwaukee: University of Wisconsin-Milwaukee, 1998.</a:t>
            </a:r>
            <a:endParaRPr lang="en-US" sz="3600" dirty="0">
              <a:ea typeface="Calibri"/>
              <a:cs typeface="Times New Roman"/>
            </a:endParaRPr>
          </a:p>
          <a:p>
            <a:pPr marL="0" indent="0">
              <a:buNone/>
            </a:pPr>
            <a:endParaRPr lang="en-US" dirty="0"/>
          </a:p>
        </p:txBody>
      </p:sp>
      <p:sp>
        <p:nvSpPr>
          <p:cNvPr id="4" name="Content Placeholder 3"/>
          <p:cNvSpPr>
            <a:spLocks noGrp="1"/>
          </p:cNvSpPr>
          <p:nvPr>
            <p:ph sz="half" idx="2"/>
          </p:nvPr>
        </p:nvSpPr>
        <p:spPr/>
        <p:txBody>
          <a:bodyPr>
            <a:normAutofit fontScale="32500" lnSpcReduction="20000"/>
          </a:bodyPr>
          <a:lstStyle/>
          <a:p>
            <a:pPr marL="0" marR="0" indent="0">
              <a:lnSpc>
                <a:spcPct val="115000"/>
              </a:lnSpc>
              <a:spcBef>
                <a:spcPts val="0"/>
              </a:spcBef>
              <a:spcAft>
                <a:spcPts val="1000"/>
              </a:spcAft>
              <a:buNone/>
            </a:pPr>
            <a:r>
              <a:rPr lang="en-US" dirty="0" err="1">
                <a:latin typeface="Times New Roman"/>
                <a:ea typeface="Calibri"/>
                <a:cs typeface="Times New Roman"/>
              </a:rPr>
              <a:t>Byme</a:t>
            </a:r>
            <a:r>
              <a:rPr lang="en-US" dirty="0">
                <a:latin typeface="Times New Roman"/>
                <a:ea typeface="Calibri"/>
                <a:cs typeface="Times New Roman"/>
              </a:rPr>
              <a:t>, J Peter. "Two Cheers for Gentrification." </a:t>
            </a:r>
            <a:r>
              <a:rPr lang="en-US" i="1" dirty="0">
                <a:latin typeface="Times New Roman"/>
                <a:ea typeface="Calibri"/>
                <a:cs typeface="Times New Roman"/>
              </a:rPr>
              <a:t>Howard Law Journal</a:t>
            </a:r>
            <a:r>
              <a:rPr lang="en-US" dirty="0">
                <a:latin typeface="Times New Roman"/>
                <a:ea typeface="Calibri"/>
                <a:cs typeface="Times New Roman"/>
              </a:rPr>
              <a:t> 46.405 (2003).</a:t>
            </a:r>
            <a:endParaRPr lang="en-US" sz="3600" dirty="0">
              <a:ea typeface="Calibri"/>
              <a:cs typeface="Times New Roman"/>
            </a:endParaRPr>
          </a:p>
          <a:p>
            <a:pPr marL="0" marR="0" indent="0">
              <a:lnSpc>
                <a:spcPct val="115000"/>
              </a:lnSpc>
              <a:spcBef>
                <a:spcPts val="0"/>
              </a:spcBef>
              <a:spcAft>
                <a:spcPts val="1000"/>
              </a:spcAft>
              <a:buNone/>
            </a:pPr>
            <a:r>
              <a:rPr lang="en-US" dirty="0">
                <a:latin typeface="Times New Roman"/>
                <a:ea typeface="Calibri"/>
                <a:cs typeface="Times New Roman"/>
              </a:rPr>
              <a:t>City of Marinette. "Code of Ordinances of the City of Marinette." August 2009. 10 March 2013. &lt;http://www.marinette.wi.us/files/zoning/pdf/City%20of%20Marinette%20Code%20of%20Ordinances_2.pdf&gt;.</a:t>
            </a:r>
            <a:endParaRPr lang="en-US" sz="3600" dirty="0">
              <a:ea typeface="Calibri"/>
              <a:cs typeface="Times New Roman"/>
            </a:endParaRPr>
          </a:p>
          <a:p>
            <a:pPr marL="0" marR="0" indent="0">
              <a:lnSpc>
                <a:spcPct val="115000"/>
              </a:lnSpc>
              <a:spcBef>
                <a:spcPts val="0"/>
              </a:spcBef>
              <a:spcAft>
                <a:spcPts val="1000"/>
              </a:spcAft>
              <a:buNone/>
            </a:pPr>
            <a:r>
              <a:rPr lang="en-US" dirty="0">
                <a:latin typeface="Times New Roman"/>
                <a:ea typeface="Calibri"/>
                <a:cs typeface="Times New Roman"/>
              </a:rPr>
              <a:t>—. "Ordinance No. 1633, Creating Title 13 Chapter 7 Entitled "Historic Preservation"." 5 July 1995.</a:t>
            </a:r>
            <a:endParaRPr lang="en-US" sz="3600" dirty="0">
              <a:ea typeface="Calibri"/>
              <a:cs typeface="Times New Roman"/>
            </a:endParaRPr>
          </a:p>
          <a:p>
            <a:pPr marL="0" marR="0" indent="0">
              <a:lnSpc>
                <a:spcPct val="115000"/>
              </a:lnSpc>
              <a:spcBef>
                <a:spcPts val="0"/>
              </a:spcBef>
              <a:spcAft>
                <a:spcPts val="1000"/>
              </a:spcAft>
              <a:buNone/>
            </a:pPr>
            <a:r>
              <a:rPr lang="en-US" dirty="0">
                <a:latin typeface="Times New Roman"/>
                <a:ea typeface="Calibri"/>
                <a:cs typeface="Times New Roman"/>
              </a:rPr>
              <a:t>City of Menominee. "Menominee Ordinance Code: Title 11 - Zoning and Planning." 19 April 2004. 10 March 2013. &lt;http://www.cityofmenominee.org/images/stories/pdf/codes/zoning-2004-04-19.pdf&gt;.</a:t>
            </a:r>
            <a:endParaRPr lang="en-US" sz="3600" dirty="0">
              <a:ea typeface="Calibri"/>
              <a:cs typeface="Times New Roman"/>
            </a:endParaRPr>
          </a:p>
          <a:p>
            <a:pPr marL="0" marR="0" indent="0">
              <a:lnSpc>
                <a:spcPct val="115000"/>
              </a:lnSpc>
              <a:spcBef>
                <a:spcPts val="0"/>
              </a:spcBef>
              <a:spcAft>
                <a:spcPts val="1000"/>
              </a:spcAft>
              <a:buNone/>
            </a:pPr>
            <a:r>
              <a:rPr lang="en-US" dirty="0" err="1">
                <a:latin typeface="Times New Roman"/>
                <a:ea typeface="Calibri"/>
                <a:cs typeface="Times New Roman"/>
              </a:rPr>
              <a:t>Emich</a:t>
            </a:r>
            <a:r>
              <a:rPr lang="en-US" dirty="0">
                <a:latin typeface="Times New Roman"/>
                <a:ea typeface="Calibri"/>
                <a:cs typeface="Times New Roman"/>
              </a:rPr>
              <a:t>, Howard L. </a:t>
            </a:r>
            <a:r>
              <a:rPr lang="en-US" i="1" dirty="0">
                <a:latin typeface="Times New Roman"/>
                <a:ea typeface="Calibri"/>
                <a:cs typeface="Times New Roman"/>
              </a:rPr>
              <a:t>City of Marinette Centennial Program and History 1887-1987</a:t>
            </a:r>
            <a:r>
              <a:rPr lang="en-US" dirty="0">
                <a:latin typeface="Times New Roman"/>
                <a:ea typeface="Calibri"/>
                <a:cs typeface="Times New Roman"/>
              </a:rPr>
              <a:t>. Marinette, Wisconsin: City of Marinette, 1987.</a:t>
            </a:r>
            <a:endParaRPr lang="en-US" sz="3600" dirty="0">
              <a:ea typeface="Calibri"/>
              <a:cs typeface="Times New Roman"/>
            </a:endParaRPr>
          </a:p>
          <a:p>
            <a:pPr marL="0" marR="0" indent="0">
              <a:lnSpc>
                <a:spcPct val="115000"/>
              </a:lnSpc>
              <a:spcBef>
                <a:spcPts val="0"/>
              </a:spcBef>
              <a:spcAft>
                <a:spcPts val="1000"/>
              </a:spcAft>
              <a:buNone/>
            </a:pPr>
            <a:r>
              <a:rPr lang="en-US" dirty="0">
                <a:latin typeface="Times New Roman"/>
                <a:ea typeface="Calibri"/>
                <a:cs typeface="Times New Roman"/>
              </a:rPr>
              <a:t>—. </a:t>
            </a:r>
            <a:r>
              <a:rPr lang="en-US" i="1" dirty="0">
                <a:latin typeface="Times New Roman"/>
                <a:ea typeface="Calibri"/>
                <a:cs typeface="Times New Roman"/>
              </a:rPr>
              <a:t>Menominee River Memories: Historical Articles on Twin Cities History--Marinette, Wisconsin--Menominee, Michigan</a:t>
            </a:r>
            <a:r>
              <a:rPr lang="en-US" dirty="0">
                <a:latin typeface="Times New Roman"/>
                <a:ea typeface="Calibri"/>
                <a:cs typeface="Times New Roman"/>
              </a:rPr>
              <a:t>. Marinette, Wisconsin: The Marinette County Historical Society, 2000.</a:t>
            </a:r>
            <a:endParaRPr lang="en-US" sz="3600" dirty="0">
              <a:ea typeface="Calibri"/>
              <a:cs typeface="Times New Roman"/>
            </a:endParaRPr>
          </a:p>
          <a:p>
            <a:pPr marL="0" marR="0" indent="0">
              <a:lnSpc>
                <a:spcPct val="115000"/>
              </a:lnSpc>
              <a:spcBef>
                <a:spcPts val="0"/>
              </a:spcBef>
              <a:spcAft>
                <a:spcPts val="1000"/>
              </a:spcAft>
              <a:buNone/>
            </a:pPr>
            <a:r>
              <a:rPr lang="en-US" dirty="0">
                <a:latin typeface="Times New Roman"/>
                <a:ea typeface="Calibri"/>
                <a:cs typeface="Times New Roman"/>
              </a:rPr>
              <a:t>Heartland Properties. </a:t>
            </a:r>
            <a:r>
              <a:rPr lang="en-US" i="1" dirty="0">
                <a:latin typeface="Times New Roman"/>
                <a:ea typeface="Calibri"/>
                <a:cs typeface="Times New Roman"/>
              </a:rPr>
              <a:t>Dunlap Square</a:t>
            </a:r>
            <a:r>
              <a:rPr lang="en-US" dirty="0">
                <a:latin typeface="Times New Roman"/>
                <a:ea typeface="Calibri"/>
                <a:cs typeface="Times New Roman"/>
              </a:rPr>
              <a:t>. </a:t>
            </a:r>
            <a:r>
              <a:rPr lang="en-US" dirty="0" err="1">
                <a:latin typeface="Times New Roman"/>
                <a:ea typeface="Calibri"/>
                <a:cs typeface="Times New Roman"/>
              </a:rPr>
              <a:t>n.d.</a:t>
            </a:r>
            <a:r>
              <a:rPr lang="en-US" dirty="0">
                <a:latin typeface="Times New Roman"/>
                <a:ea typeface="Calibri"/>
                <a:cs typeface="Times New Roman"/>
              </a:rPr>
              <a:t> 30 November 2012. &lt;http://www.heartland-properties.com/profiles/dunlapsq.html&gt;.</a:t>
            </a:r>
            <a:endParaRPr lang="en-US" sz="3600" dirty="0">
              <a:ea typeface="Calibri"/>
              <a:cs typeface="Times New Roman"/>
            </a:endParaRPr>
          </a:p>
          <a:p>
            <a:pPr marL="0" marR="0" indent="0">
              <a:lnSpc>
                <a:spcPct val="115000"/>
              </a:lnSpc>
              <a:spcBef>
                <a:spcPts val="0"/>
              </a:spcBef>
              <a:spcAft>
                <a:spcPts val="1000"/>
              </a:spcAft>
              <a:buNone/>
            </a:pPr>
            <a:r>
              <a:rPr lang="en-US" dirty="0" err="1">
                <a:latin typeface="Times New Roman"/>
                <a:ea typeface="Calibri"/>
                <a:cs typeface="Times New Roman"/>
              </a:rPr>
              <a:t>Listokin</a:t>
            </a:r>
            <a:r>
              <a:rPr lang="en-US" dirty="0">
                <a:latin typeface="Times New Roman"/>
                <a:ea typeface="Calibri"/>
                <a:cs typeface="Times New Roman"/>
              </a:rPr>
              <a:t>, David, Barbara </a:t>
            </a:r>
            <a:r>
              <a:rPr lang="en-US" dirty="0" err="1">
                <a:latin typeface="Times New Roman"/>
                <a:ea typeface="Calibri"/>
                <a:cs typeface="Times New Roman"/>
              </a:rPr>
              <a:t>Listokin</a:t>
            </a:r>
            <a:r>
              <a:rPr lang="en-US" dirty="0">
                <a:latin typeface="Times New Roman"/>
                <a:ea typeface="Calibri"/>
                <a:cs typeface="Times New Roman"/>
              </a:rPr>
              <a:t> and Michael Lahr. "The Contributions of Historic Preservation to Housing and Economic Development." </a:t>
            </a:r>
            <a:r>
              <a:rPr lang="en-US" i="1" dirty="0">
                <a:latin typeface="Times New Roman"/>
                <a:ea typeface="Calibri"/>
                <a:cs typeface="Times New Roman"/>
              </a:rPr>
              <a:t>Housing Policy Debate</a:t>
            </a:r>
            <a:r>
              <a:rPr lang="en-US" dirty="0">
                <a:latin typeface="Times New Roman"/>
                <a:ea typeface="Calibri"/>
                <a:cs typeface="Times New Roman"/>
              </a:rPr>
              <a:t> 9.3 (1998): 431-478.</a:t>
            </a:r>
            <a:endParaRPr lang="en-US" sz="3600" dirty="0">
              <a:ea typeface="Calibri"/>
              <a:cs typeface="Times New Roman"/>
            </a:endParaRPr>
          </a:p>
          <a:p>
            <a:pPr marL="0" marR="0" indent="0">
              <a:lnSpc>
                <a:spcPct val="115000"/>
              </a:lnSpc>
              <a:spcBef>
                <a:spcPts val="0"/>
              </a:spcBef>
              <a:spcAft>
                <a:spcPts val="1000"/>
              </a:spcAft>
              <a:buNone/>
            </a:pPr>
            <a:r>
              <a:rPr lang="en-US" i="1" dirty="0">
                <a:latin typeface="Times New Roman"/>
                <a:ea typeface="Calibri"/>
                <a:cs typeface="Times New Roman"/>
              </a:rPr>
              <a:t>Marinette and Menominee Illustrated and Described</a:t>
            </a:r>
            <a:r>
              <a:rPr lang="en-US" dirty="0">
                <a:latin typeface="Times New Roman"/>
                <a:ea typeface="Calibri"/>
                <a:cs typeface="Times New Roman"/>
              </a:rPr>
              <a:t>. Art Publishing Company, 1887.</a:t>
            </a:r>
            <a:endParaRPr lang="en-US" sz="3600" dirty="0">
              <a:ea typeface="Calibri"/>
              <a:cs typeface="Times New Roman"/>
            </a:endParaRPr>
          </a:p>
          <a:p>
            <a:pPr marL="0" indent="0">
              <a:buNone/>
            </a:pPr>
            <a:endParaRPr lang="en-US" dirty="0"/>
          </a:p>
        </p:txBody>
      </p:sp>
      <p:sp>
        <p:nvSpPr>
          <p:cNvPr id="5" name="TextBox 4"/>
          <p:cNvSpPr txBox="1"/>
          <p:nvPr/>
        </p:nvSpPr>
        <p:spPr>
          <a:xfrm>
            <a:off x="152400" y="6428923"/>
            <a:ext cx="1981200" cy="276999"/>
          </a:xfrm>
          <a:prstGeom prst="rect">
            <a:avLst/>
          </a:prstGeom>
          <a:noFill/>
        </p:spPr>
        <p:txBody>
          <a:bodyPr wrap="square" rtlCol="0">
            <a:spAutoFit/>
          </a:bodyPr>
          <a:lstStyle/>
          <a:p>
            <a:r>
              <a:rPr lang="en-US" sz="1200" dirty="0" smtClean="0">
                <a:latin typeface="Times New Roman" pitchFamily="18" charset="0"/>
                <a:cs typeface="Times New Roman" pitchFamily="18" charset="0"/>
              </a:rPr>
              <a:t>Page 31</a:t>
            </a:r>
            <a:endParaRPr lang="en-US" sz="1200" dirty="0">
              <a:latin typeface="Times New Roman" pitchFamily="18" charset="0"/>
              <a:cs typeface="Times New Roman" pitchFamily="18" charset="0"/>
            </a:endParaRPr>
          </a:p>
        </p:txBody>
      </p:sp>
      <p:sp>
        <p:nvSpPr>
          <p:cNvPr id="6" name="TextBox 5"/>
          <p:cNvSpPr txBox="1"/>
          <p:nvPr/>
        </p:nvSpPr>
        <p:spPr>
          <a:xfrm>
            <a:off x="1981200" y="6442594"/>
            <a:ext cx="6705600" cy="261610"/>
          </a:xfrm>
          <a:prstGeom prst="rect">
            <a:avLst/>
          </a:prstGeom>
          <a:noFill/>
        </p:spPr>
        <p:txBody>
          <a:bodyPr wrap="square" rtlCol="0">
            <a:spAutoFit/>
          </a:bodyPr>
          <a:lstStyle/>
          <a:p>
            <a:pPr algn="r"/>
            <a:r>
              <a:rPr lang="en-US" sz="1100" i="1" dirty="0" smtClean="0">
                <a:latin typeface="Times New Roman" pitchFamily="18" charset="0"/>
                <a:cs typeface="Times New Roman" pitchFamily="18" charset="0"/>
              </a:rPr>
              <a:t>Background – the fire tug ‘Menominee River’, on the Menominee River, 1887</a:t>
            </a:r>
            <a:endParaRPr lang="en-US" sz="1100" i="1" dirty="0">
              <a:latin typeface="Times New Roman" pitchFamily="18" charset="0"/>
              <a:cs typeface="Times New Roman" pitchFamily="18" charset="0"/>
            </a:endParaRPr>
          </a:p>
        </p:txBody>
      </p:sp>
    </p:spTree>
    <p:extLst>
      <p:ext uri="{BB962C8B-B14F-4D97-AF65-F5344CB8AC3E}">
        <p14:creationId xmlns:p14="http://schemas.microsoft.com/office/powerpoint/2010/main" val="17023209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r="-1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latin typeface="Times New Roman" pitchFamily="18" charset="0"/>
                <a:cs typeface="Times New Roman" pitchFamily="18" charset="0"/>
              </a:rPr>
              <a:t>Works Consulted</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sz="half" idx="1"/>
          </p:nvPr>
        </p:nvSpPr>
        <p:spPr/>
        <p:txBody>
          <a:bodyPr>
            <a:normAutofit fontScale="32500" lnSpcReduction="20000"/>
          </a:bodyPr>
          <a:lstStyle/>
          <a:p>
            <a:pPr marL="0" marR="0" indent="0">
              <a:lnSpc>
                <a:spcPct val="115000"/>
              </a:lnSpc>
              <a:spcBef>
                <a:spcPts val="0"/>
              </a:spcBef>
              <a:spcAft>
                <a:spcPts val="1000"/>
              </a:spcAft>
              <a:buNone/>
            </a:pPr>
            <a:r>
              <a:rPr lang="en-US" dirty="0">
                <a:latin typeface="Times New Roman"/>
                <a:ea typeface="Calibri"/>
                <a:cs typeface="Times New Roman"/>
              </a:rPr>
              <a:t>Marinette, City of. </a:t>
            </a:r>
            <a:r>
              <a:rPr lang="en-US" i="1" dirty="0">
                <a:latin typeface="Times New Roman"/>
                <a:ea typeface="Calibri"/>
                <a:cs typeface="Times New Roman"/>
              </a:rPr>
              <a:t>Marinette Zoning Map</a:t>
            </a:r>
            <a:r>
              <a:rPr lang="en-US" dirty="0">
                <a:latin typeface="Times New Roman"/>
                <a:ea typeface="Calibri"/>
                <a:cs typeface="Times New Roman"/>
              </a:rPr>
              <a:t>. 2 July 2009. 26 November 2012. &lt;http://www.marinette.wi.us/files/zoning/City%20of%20Marinette%20Final%20Zoning%20Map%20August%203%202009%2011x17.pdf&gt;.</a:t>
            </a:r>
            <a:endParaRPr lang="en-US" sz="3600" dirty="0">
              <a:ea typeface="Calibri"/>
              <a:cs typeface="Times New Roman"/>
            </a:endParaRPr>
          </a:p>
          <a:p>
            <a:pPr marL="0" marR="0" indent="0">
              <a:lnSpc>
                <a:spcPct val="115000"/>
              </a:lnSpc>
              <a:spcBef>
                <a:spcPts val="0"/>
              </a:spcBef>
              <a:spcAft>
                <a:spcPts val="1000"/>
              </a:spcAft>
              <a:buNone/>
            </a:pPr>
            <a:r>
              <a:rPr lang="en-US" dirty="0">
                <a:latin typeface="Times New Roman"/>
                <a:ea typeface="Calibri"/>
                <a:cs typeface="Times New Roman"/>
              </a:rPr>
              <a:t>Martin, C. J. </a:t>
            </a:r>
            <a:r>
              <a:rPr lang="en-US" i="1" dirty="0">
                <a:latin typeface="Times New Roman"/>
                <a:ea typeface="Calibri"/>
                <a:cs typeface="Times New Roman"/>
              </a:rPr>
              <a:t>Marinette Illustrated: A </a:t>
            </a:r>
            <a:r>
              <a:rPr lang="en-US" i="1" dirty="0" smtClean="0">
                <a:latin typeface="Times New Roman"/>
                <a:ea typeface="Calibri"/>
                <a:cs typeface="Times New Roman"/>
              </a:rPr>
              <a:t>Souvenir </a:t>
            </a:r>
            <a:r>
              <a:rPr lang="en-US" i="1" dirty="0">
                <a:latin typeface="Times New Roman"/>
                <a:ea typeface="Calibri"/>
                <a:cs typeface="Times New Roman"/>
              </a:rPr>
              <a:t>containing views of all parts of the City of Marinette, Wis.</a:t>
            </a:r>
            <a:r>
              <a:rPr lang="en-US" dirty="0">
                <a:latin typeface="Times New Roman"/>
                <a:ea typeface="Calibri"/>
                <a:cs typeface="Times New Roman"/>
              </a:rPr>
              <a:t> Milwaukee: Riverside Printing Co., 1898.</a:t>
            </a:r>
            <a:endParaRPr lang="en-US" sz="3600" dirty="0">
              <a:ea typeface="Calibri"/>
              <a:cs typeface="Times New Roman"/>
            </a:endParaRPr>
          </a:p>
          <a:p>
            <a:pPr marL="0" marR="0" indent="0">
              <a:lnSpc>
                <a:spcPct val="115000"/>
              </a:lnSpc>
              <a:spcBef>
                <a:spcPts val="0"/>
              </a:spcBef>
              <a:spcAft>
                <a:spcPts val="1000"/>
              </a:spcAft>
              <a:buNone/>
            </a:pPr>
            <a:r>
              <a:rPr lang="en-US" dirty="0">
                <a:latin typeface="Times New Roman"/>
                <a:ea typeface="Calibri"/>
                <a:cs typeface="Times New Roman"/>
              </a:rPr>
              <a:t>Miller, Julia H. </a:t>
            </a:r>
            <a:r>
              <a:rPr lang="en-US" i="1" dirty="0">
                <a:latin typeface="Times New Roman"/>
                <a:ea typeface="Calibri"/>
                <a:cs typeface="Times New Roman"/>
              </a:rPr>
              <a:t>A Layperson's Guide to Historic Preservation Law: A Survey of Federal, State, and Local Laws Governing Historic Resource Protection</a:t>
            </a:r>
            <a:r>
              <a:rPr lang="en-US" dirty="0">
                <a:latin typeface="Times New Roman"/>
                <a:ea typeface="Calibri"/>
                <a:cs typeface="Times New Roman"/>
              </a:rPr>
              <a:t>. Washington, D.C.: National Trust for Historic Preservation, 2008.</a:t>
            </a:r>
            <a:endParaRPr lang="en-US" sz="3600" dirty="0">
              <a:ea typeface="Calibri"/>
              <a:cs typeface="Times New Roman"/>
            </a:endParaRPr>
          </a:p>
          <a:p>
            <a:pPr marL="0" marR="0" indent="0">
              <a:lnSpc>
                <a:spcPct val="115000"/>
              </a:lnSpc>
              <a:spcBef>
                <a:spcPts val="0"/>
              </a:spcBef>
              <a:spcAft>
                <a:spcPts val="1000"/>
              </a:spcAft>
              <a:buNone/>
            </a:pPr>
            <a:r>
              <a:rPr lang="en-US" dirty="0">
                <a:latin typeface="Times New Roman"/>
                <a:ea typeface="Calibri"/>
                <a:cs typeface="Times New Roman"/>
              </a:rPr>
              <a:t>—. "Owner Consent Provisions in Historic Preservation Ordinances: Are They Legal?" </a:t>
            </a:r>
            <a:r>
              <a:rPr lang="en-US" i="1" dirty="0">
                <a:latin typeface="Times New Roman"/>
                <a:ea typeface="Calibri"/>
                <a:cs typeface="Times New Roman"/>
              </a:rPr>
              <a:t>Preservation Law Reporter Vol. 2</a:t>
            </a:r>
            <a:r>
              <a:rPr lang="en-US" dirty="0">
                <a:latin typeface="Times New Roman"/>
                <a:ea typeface="Calibri"/>
                <a:cs typeface="Times New Roman"/>
              </a:rPr>
              <a:t> February 1991.</a:t>
            </a:r>
            <a:endParaRPr lang="en-US" sz="3600" dirty="0">
              <a:ea typeface="Calibri"/>
              <a:cs typeface="Times New Roman"/>
            </a:endParaRPr>
          </a:p>
          <a:p>
            <a:pPr marL="0" marR="0" indent="0">
              <a:lnSpc>
                <a:spcPct val="115000"/>
              </a:lnSpc>
              <a:spcBef>
                <a:spcPts val="0"/>
              </a:spcBef>
              <a:spcAft>
                <a:spcPts val="1000"/>
              </a:spcAft>
              <a:buNone/>
            </a:pPr>
            <a:r>
              <a:rPr lang="en-US" dirty="0">
                <a:latin typeface="Times New Roman"/>
                <a:ea typeface="Calibri"/>
                <a:cs typeface="Times New Roman"/>
              </a:rPr>
              <a:t>National Park Service. </a:t>
            </a:r>
            <a:r>
              <a:rPr lang="en-US" i="1" dirty="0">
                <a:latin typeface="Times New Roman"/>
                <a:ea typeface="Calibri"/>
                <a:cs typeface="Times New Roman"/>
              </a:rPr>
              <a:t>National Register of Historic Places Program: Fundamentals</a:t>
            </a:r>
            <a:r>
              <a:rPr lang="en-US" dirty="0">
                <a:latin typeface="Times New Roman"/>
                <a:ea typeface="Calibri"/>
                <a:cs typeface="Times New Roman"/>
              </a:rPr>
              <a:t>. 13 June 2011. 15 March 2013. &lt;http://www.nps.gov/nr/national_register_fundamentals.htm&gt;.</a:t>
            </a:r>
            <a:endParaRPr lang="en-US" sz="3600" dirty="0">
              <a:ea typeface="Calibri"/>
              <a:cs typeface="Times New Roman"/>
            </a:endParaRPr>
          </a:p>
          <a:p>
            <a:pPr marL="0" marR="0" indent="0">
              <a:lnSpc>
                <a:spcPct val="115000"/>
              </a:lnSpc>
              <a:spcBef>
                <a:spcPts val="0"/>
              </a:spcBef>
              <a:spcAft>
                <a:spcPts val="1000"/>
              </a:spcAft>
              <a:buNone/>
            </a:pPr>
            <a:r>
              <a:rPr lang="en-US" i="1" dirty="0">
                <a:latin typeface="Times New Roman"/>
                <a:ea typeface="Calibri"/>
                <a:cs typeface="Times New Roman"/>
              </a:rPr>
              <a:t>R. L. Polk &amp; Co. Marinette City Directory</a:t>
            </a:r>
            <a:r>
              <a:rPr lang="en-US" dirty="0">
                <a:latin typeface="Times New Roman"/>
                <a:ea typeface="Calibri"/>
                <a:cs typeface="Times New Roman"/>
              </a:rPr>
              <a:t>. Detroit: R. L. Polk &amp; Co. Publishers, 1887, 1889-1890, 1893-1894, 1899-1900, 1901-1902.</a:t>
            </a:r>
            <a:endParaRPr lang="en-US" sz="3600" dirty="0">
              <a:ea typeface="Calibri"/>
              <a:cs typeface="Times New Roman"/>
            </a:endParaRPr>
          </a:p>
          <a:p>
            <a:pPr marL="0" marR="0" indent="0">
              <a:lnSpc>
                <a:spcPct val="115000"/>
              </a:lnSpc>
              <a:spcBef>
                <a:spcPts val="0"/>
              </a:spcBef>
              <a:spcAft>
                <a:spcPts val="1000"/>
              </a:spcAft>
              <a:buNone/>
            </a:pPr>
            <a:r>
              <a:rPr lang="en-US" dirty="0" err="1">
                <a:latin typeface="Times New Roman"/>
                <a:ea typeface="Calibri"/>
                <a:cs typeface="Times New Roman"/>
              </a:rPr>
              <a:t>Rypkema</a:t>
            </a:r>
            <a:r>
              <a:rPr lang="en-US" dirty="0">
                <a:latin typeface="Times New Roman"/>
                <a:ea typeface="Calibri"/>
                <a:cs typeface="Times New Roman"/>
              </a:rPr>
              <a:t>, Donovan. </a:t>
            </a:r>
            <a:r>
              <a:rPr lang="en-US" i="1" dirty="0">
                <a:latin typeface="Times New Roman"/>
                <a:ea typeface="Calibri"/>
                <a:cs typeface="Times New Roman"/>
              </a:rPr>
              <a:t>The Economics of Historic Preservation: A Community Leader's Guide</a:t>
            </a:r>
            <a:r>
              <a:rPr lang="en-US" dirty="0">
                <a:latin typeface="Times New Roman"/>
                <a:ea typeface="Calibri"/>
                <a:cs typeface="Times New Roman"/>
              </a:rPr>
              <a:t>. National Trust for Historic Preservation, 2005.</a:t>
            </a:r>
            <a:endParaRPr lang="en-US" sz="3600" dirty="0">
              <a:ea typeface="Calibri"/>
              <a:cs typeface="Times New Roman"/>
            </a:endParaRPr>
          </a:p>
          <a:p>
            <a:pPr marL="0" marR="0" indent="0">
              <a:lnSpc>
                <a:spcPct val="115000"/>
              </a:lnSpc>
              <a:spcBef>
                <a:spcPts val="0"/>
              </a:spcBef>
              <a:spcAft>
                <a:spcPts val="1000"/>
              </a:spcAft>
              <a:buNone/>
            </a:pPr>
            <a:r>
              <a:rPr lang="en-US" dirty="0" err="1">
                <a:latin typeface="Times New Roman"/>
                <a:ea typeface="Calibri"/>
                <a:cs typeface="Times New Roman"/>
              </a:rPr>
              <a:t>Sandborn</a:t>
            </a:r>
            <a:r>
              <a:rPr lang="en-US" dirty="0">
                <a:latin typeface="Times New Roman"/>
                <a:ea typeface="Calibri"/>
                <a:cs typeface="Times New Roman"/>
              </a:rPr>
              <a:t> Map &amp; Publishing Company. "</a:t>
            </a:r>
            <a:r>
              <a:rPr lang="en-US" dirty="0" err="1">
                <a:latin typeface="Times New Roman"/>
                <a:ea typeface="Calibri"/>
                <a:cs typeface="Times New Roman"/>
              </a:rPr>
              <a:t>Sandborn</a:t>
            </a:r>
            <a:r>
              <a:rPr lang="en-US" dirty="0">
                <a:latin typeface="Times New Roman"/>
                <a:ea typeface="Calibri"/>
                <a:cs typeface="Times New Roman"/>
              </a:rPr>
              <a:t> Maps of Marinette, Wisconsin." New York: </a:t>
            </a:r>
            <a:r>
              <a:rPr lang="en-US" dirty="0" err="1">
                <a:latin typeface="Times New Roman"/>
                <a:ea typeface="Calibri"/>
                <a:cs typeface="Times New Roman"/>
              </a:rPr>
              <a:t>Sandborn</a:t>
            </a:r>
            <a:r>
              <a:rPr lang="en-US" dirty="0">
                <a:latin typeface="Times New Roman"/>
                <a:ea typeface="Calibri"/>
                <a:cs typeface="Times New Roman"/>
              </a:rPr>
              <a:t> Map &amp; Publishing Co., 1884, 1895, 1901, 1910, 1921, 1935.</a:t>
            </a:r>
            <a:endParaRPr lang="en-US" sz="3600" dirty="0">
              <a:ea typeface="Calibri"/>
              <a:cs typeface="Times New Roman"/>
            </a:endParaRPr>
          </a:p>
          <a:p>
            <a:pPr marL="0" indent="0">
              <a:buNone/>
            </a:pPr>
            <a:endParaRPr lang="en-US" dirty="0"/>
          </a:p>
        </p:txBody>
      </p:sp>
      <p:sp>
        <p:nvSpPr>
          <p:cNvPr id="4" name="Content Placeholder 3"/>
          <p:cNvSpPr>
            <a:spLocks noGrp="1"/>
          </p:cNvSpPr>
          <p:nvPr>
            <p:ph sz="half" idx="2"/>
          </p:nvPr>
        </p:nvSpPr>
        <p:spPr/>
        <p:txBody>
          <a:bodyPr>
            <a:normAutofit fontScale="32500" lnSpcReduction="20000"/>
          </a:bodyPr>
          <a:lstStyle/>
          <a:p>
            <a:pPr marL="0" marR="0" indent="0">
              <a:lnSpc>
                <a:spcPct val="115000"/>
              </a:lnSpc>
              <a:spcBef>
                <a:spcPts val="0"/>
              </a:spcBef>
              <a:spcAft>
                <a:spcPts val="1000"/>
              </a:spcAft>
              <a:buNone/>
            </a:pPr>
            <a:r>
              <a:rPr lang="en-US" dirty="0">
                <a:latin typeface="Times New Roman"/>
                <a:ea typeface="Calibri"/>
                <a:cs typeface="Times New Roman"/>
              </a:rPr>
              <a:t>State of Michigan. </a:t>
            </a:r>
            <a:r>
              <a:rPr lang="en-US" i="1" dirty="0">
                <a:latin typeface="Times New Roman"/>
                <a:ea typeface="Calibri"/>
                <a:cs typeface="Times New Roman"/>
              </a:rPr>
              <a:t>Local Historic Districts Act - Act 169 of 1970</a:t>
            </a:r>
            <a:r>
              <a:rPr lang="en-US" dirty="0">
                <a:latin typeface="Times New Roman"/>
                <a:ea typeface="Calibri"/>
                <a:cs typeface="Times New Roman"/>
              </a:rPr>
              <a:t>. </a:t>
            </a:r>
            <a:r>
              <a:rPr lang="en-US" dirty="0" err="1">
                <a:latin typeface="Times New Roman"/>
                <a:ea typeface="Calibri"/>
                <a:cs typeface="Times New Roman"/>
              </a:rPr>
              <a:t>n.d.</a:t>
            </a:r>
            <a:r>
              <a:rPr lang="en-US" dirty="0">
                <a:latin typeface="Times New Roman"/>
                <a:ea typeface="Calibri"/>
                <a:cs typeface="Times New Roman"/>
              </a:rPr>
              <a:t> 10 March 2013. &lt;http://www.legislature.mi.gov/(S(pvoi5b45o0w1vl55lhebf155))/mileg.aspx?page=getobject&amp;objectname=mcl-Act-169-of-1970&amp;query=on&amp;highlight=historic%20AND%20preservation&gt;.</a:t>
            </a:r>
            <a:endParaRPr lang="en-US" sz="3600" dirty="0">
              <a:ea typeface="Calibri"/>
              <a:cs typeface="Times New Roman"/>
            </a:endParaRPr>
          </a:p>
          <a:p>
            <a:pPr marL="0" marR="0" indent="0">
              <a:lnSpc>
                <a:spcPct val="115000"/>
              </a:lnSpc>
              <a:spcBef>
                <a:spcPts val="0"/>
              </a:spcBef>
              <a:spcAft>
                <a:spcPts val="1000"/>
              </a:spcAft>
              <a:buNone/>
            </a:pPr>
            <a:r>
              <a:rPr lang="en-US" dirty="0">
                <a:latin typeface="Times New Roman"/>
                <a:ea typeface="Calibri"/>
                <a:cs typeface="Times New Roman"/>
              </a:rPr>
              <a:t>State of Wisconsin. </a:t>
            </a:r>
            <a:r>
              <a:rPr lang="en-US" i="1" dirty="0">
                <a:latin typeface="Times New Roman"/>
                <a:ea typeface="Calibri"/>
                <a:cs typeface="Times New Roman"/>
              </a:rPr>
              <a:t>City Planning 62.23</a:t>
            </a:r>
            <a:r>
              <a:rPr lang="en-US" dirty="0">
                <a:latin typeface="Times New Roman"/>
                <a:ea typeface="Calibri"/>
                <a:cs typeface="Times New Roman"/>
              </a:rPr>
              <a:t>. </a:t>
            </a:r>
            <a:r>
              <a:rPr lang="en-US" dirty="0" err="1">
                <a:latin typeface="Times New Roman"/>
                <a:ea typeface="Calibri"/>
                <a:cs typeface="Times New Roman"/>
              </a:rPr>
              <a:t>n.d.</a:t>
            </a:r>
            <a:r>
              <a:rPr lang="en-US" dirty="0">
                <a:latin typeface="Times New Roman"/>
                <a:ea typeface="Calibri"/>
                <a:cs typeface="Times New Roman"/>
              </a:rPr>
              <a:t> 24 January 2013. &lt;http://docs.legis.wisconsin.gov/statutes/statutes/62/I/23&gt;.</a:t>
            </a:r>
            <a:endParaRPr lang="en-US" sz="3600" dirty="0">
              <a:ea typeface="Calibri"/>
              <a:cs typeface="Times New Roman"/>
            </a:endParaRPr>
          </a:p>
          <a:p>
            <a:pPr marL="0" marR="0" indent="0">
              <a:lnSpc>
                <a:spcPct val="115000"/>
              </a:lnSpc>
              <a:spcBef>
                <a:spcPts val="0"/>
              </a:spcBef>
              <a:spcAft>
                <a:spcPts val="1000"/>
              </a:spcAft>
              <a:buNone/>
            </a:pPr>
            <a:r>
              <a:rPr lang="en-US" dirty="0">
                <a:latin typeface="Times New Roman"/>
                <a:ea typeface="Calibri"/>
                <a:cs typeface="Times New Roman"/>
              </a:rPr>
              <a:t>—. </a:t>
            </a:r>
            <a:r>
              <a:rPr lang="en-US" i="1" dirty="0">
                <a:latin typeface="Times New Roman"/>
                <a:ea typeface="Calibri"/>
                <a:cs typeface="Times New Roman"/>
              </a:rPr>
              <a:t>Historic Preservation 60.64</a:t>
            </a:r>
            <a:r>
              <a:rPr lang="en-US" dirty="0">
                <a:latin typeface="Times New Roman"/>
                <a:ea typeface="Calibri"/>
                <a:cs typeface="Times New Roman"/>
              </a:rPr>
              <a:t>. </a:t>
            </a:r>
            <a:r>
              <a:rPr lang="en-US" dirty="0" err="1">
                <a:latin typeface="Times New Roman"/>
                <a:ea typeface="Calibri"/>
                <a:cs typeface="Times New Roman"/>
              </a:rPr>
              <a:t>n.d.</a:t>
            </a:r>
            <a:r>
              <a:rPr lang="en-US" dirty="0">
                <a:latin typeface="Times New Roman"/>
                <a:ea typeface="Calibri"/>
                <a:cs typeface="Times New Roman"/>
              </a:rPr>
              <a:t> 10 March 2013. &lt;http://docs.legis.wisconsin.gov/statutes/statutes/60/VIII/64&gt;.</a:t>
            </a:r>
            <a:endParaRPr lang="en-US" sz="3600" dirty="0">
              <a:ea typeface="Calibri"/>
              <a:cs typeface="Times New Roman"/>
            </a:endParaRPr>
          </a:p>
          <a:p>
            <a:pPr marL="0" marR="0" indent="0">
              <a:lnSpc>
                <a:spcPct val="115000"/>
              </a:lnSpc>
              <a:spcBef>
                <a:spcPts val="0"/>
              </a:spcBef>
              <a:spcAft>
                <a:spcPts val="1000"/>
              </a:spcAft>
              <a:buNone/>
            </a:pPr>
            <a:r>
              <a:rPr lang="en-US" dirty="0">
                <a:latin typeface="Times New Roman"/>
                <a:ea typeface="Calibri"/>
                <a:cs typeface="Times New Roman"/>
              </a:rPr>
              <a:t>Styles, C. O. </a:t>
            </a:r>
            <a:r>
              <a:rPr lang="en-US" i="1" dirty="0">
                <a:latin typeface="Times New Roman"/>
                <a:ea typeface="Calibri"/>
                <a:cs typeface="Times New Roman"/>
              </a:rPr>
              <a:t>A </a:t>
            </a:r>
            <a:r>
              <a:rPr lang="en-US" i="1" dirty="0" smtClean="0">
                <a:latin typeface="Times New Roman"/>
                <a:ea typeface="Calibri"/>
                <a:cs typeface="Times New Roman"/>
              </a:rPr>
              <a:t>Souvenir </a:t>
            </a:r>
            <a:r>
              <a:rPr lang="en-US" i="1" dirty="0">
                <a:latin typeface="Times New Roman"/>
                <a:ea typeface="Calibri"/>
                <a:cs typeface="Times New Roman"/>
              </a:rPr>
              <a:t>of Marinette, Wisconsin</a:t>
            </a:r>
            <a:r>
              <a:rPr lang="en-US" dirty="0">
                <a:latin typeface="Times New Roman"/>
                <a:ea typeface="Calibri"/>
                <a:cs typeface="Times New Roman"/>
              </a:rPr>
              <a:t>. Milwaukee: Wright &amp; Joys Co., 1901.</a:t>
            </a:r>
            <a:endParaRPr lang="en-US" sz="3600" dirty="0">
              <a:ea typeface="Calibri"/>
              <a:cs typeface="Times New Roman"/>
            </a:endParaRPr>
          </a:p>
          <a:p>
            <a:pPr marL="0" marR="0" indent="0">
              <a:lnSpc>
                <a:spcPct val="115000"/>
              </a:lnSpc>
              <a:spcBef>
                <a:spcPts val="0"/>
              </a:spcBef>
              <a:spcAft>
                <a:spcPts val="1000"/>
              </a:spcAft>
              <a:buNone/>
            </a:pPr>
            <a:r>
              <a:rPr lang="en-US" dirty="0" err="1">
                <a:latin typeface="Times New Roman"/>
                <a:ea typeface="Calibri"/>
                <a:cs typeface="Times New Roman"/>
              </a:rPr>
              <a:t>Sundberg</a:t>
            </a:r>
            <a:r>
              <a:rPr lang="en-US" dirty="0">
                <a:latin typeface="Times New Roman"/>
                <a:ea typeface="Calibri"/>
                <a:cs typeface="Times New Roman"/>
              </a:rPr>
              <a:t> Carlson and Associates, Inc. </a:t>
            </a:r>
            <a:r>
              <a:rPr lang="en-US" i="1" dirty="0">
                <a:latin typeface="Times New Roman"/>
                <a:ea typeface="Calibri"/>
                <a:cs typeface="Times New Roman"/>
              </a:rPr>
              <a:t>Historic Marinette: Surviving Architecture </a:t>
            </a:r>
            <a:r>
              <a:rPr lang="en-US" i="1" dirty="0" smtClean="0">
                <a:latin typeface="Times New Roman"/>
                <a:ea typeface="Calibri"/>
                <a:cs typeface="Times New Roman"/>
              </a:rPr>
              <a:t>of </a:t>
            </a:r>
            <a:r>
              <a:rPr lang="en-US" i="1" dirty="0">
                <a:latin typeface="Times New Roman"/>
                <a:ea typeface="Calibri"/>
                <a:cs typeface="Times New Roman"/>
              </a:rPr>
              <a:t>a Menominee River Boom Town</a:t>
            </a:r>
            <a:r>
              <a:rPr lang="en-US" dirty="0">
                <a:latin typeface="Times New Roman"/>
                <a:ea typeface="Calibri"/>
                <a:cs typeface="Times New Roman"/>
              </a:rPr>
              <a:t>. Marinette, Wisconsin: City of Marinette, 1990.</a:t>
            </a:r>
            <a:endParaRPr lang="en-US" sz="3600" dirty="0">
              <a:ea typeface="Calibri"/>
              <a:cs typeface="Times New Roman"/>
            </a:endParaRPr>
          </a:p>
          <a:p>
            <a:pPr marL="0" marR="0" indent="0">
              <a:lnSpc>
                <a:spcPct val="115000"/>
              </a:lnSpc>
              <a:spcBef>
                <a:spcPts val="0"/>
              </a:spcBef>
              <a:spcAft>
                <a:spcPts val="1000"/>
              </a:spcAft>
              <a:buNone/>
            </a:pPr>
            <a:r>
              <a:rPr lang="en-US" dirty="0">
                <a:latin typeface="Times New Roman"/>
                <a:ea typeface="Calibri"/>
                <a:cs typeface="Times New Roman"/>
              </a:rPr>
              <a:t>The Publication Committee of The Marinette County Historical Society. </a:t>
            </a:r>
            <a:r>
              <a:rPr lang="en-US" i="1" dirty="0">
                <a:latin typeface="Times New Roman"/>
                <a:ea typeface="Calibri"/>
                <a:cs typeface="Times New Roman"/>
              </a:rPr>
              <a:t>Marinette County Centennial: 1879-1979</a:t>
            </a:r>
            <a:r>
              <a:rPr lang="en-US" dirty="0">
                <a:latin typeface="Times New Roman"/>
                <a:ea typeface="Calibri"/>
                <a:cs typeface="Times New Roman"/>
              </a:rPr>
              <a:t>. Marinette, Wisconsin, 1979.</a:t>
            </a:r>
            <a:endParaRPr lang="en-US" sz="3600" dirty="0">
              <a:ea typeface="Calibri"/>
              <a:cs typeface="Times New Roman"/>
            </a:endParaRPr>
          </a:p>
          <a:p>
            <a:pPr marL="0" marR="0" indent="0">
              <a:lnSpc>
                <a:spcPct val="115000"/>
              </a:lnSpc>
              <a:spcBef>
                <a:spcPts val="0"/>
              </a:spcBef>
              <a:spcAft>
                <a:spcPts val="1000"/>
              </a:spcAft>
              <a:buNone/>
            </a:pPr>
            <a:r>
              <a:rPr lang="en-US" dirty="0" err="1">
                <a:latin typeface="Times New Roman"/>
                <a:ea typeface="Calibri"/>
                <a:cs typeface="Times New Roman"/>
              </a:rPr>
              <a:t>Thibodeau</a:t>
            </a:r>
            <a:r>
              <a:rPr lang="en-US" dirty="0">
                <a:latin typeface="Times New Roman"/>
                <a:ea typeface="Calibri"/>
                <a:cs typeface="Times New Roman"/>
              </a:rPr>
              <a:t>, Todd, Michael D. </a:t>
            </a:r>
            <a:r>
              <a:rPr lang="en-US" dirty="0" err="1">
                <a:latin typeface="Times New Roman"/>
                <a:ea typeface="Calibri"/>
                <a:cs typeface="Times New Roman"/>
              </a:rPr>
              <a:t>Lempinen</a:t>
            </a:r>
            <a:r>
              <a:rPr lang="en-US" dirty="0">
                <a:latin typeface="Times New Roman"/>
                <a:ea typeface="Calibri"/>
                <a:cs typeface="Times New Roman"/>
              </a:rPr>
              <a:t> and Less Ross. </a:t>
            </a:r>
            <a:r>
              <a:rPr lang="en-US" i="1" dirty="0">
                <a:latin typeface="Times New Roman"/>
                <a:ea typeface="Calibri"/>
                <a:cs typeface="Times New Roman"/>
              </a:rPr>
              <a:t>Intensive Survey Report - Architectural and Historical Survey Project, Marinette, Wisconsin</a:t>
            </a:r>
            <a:r>
              <a:rPr lang="en-US" dirty="0">
                <a:latin typeface="Times New Roman"/>
                <a:ea typeface="Calibri"/>
                <a:cs typeface="Times New Roman"/>
              </a:rPr>
              <a:t>. Marinette, Wisconsin: Marinette Redevelopment Authority, City of Marinette, Wisconsin, 1991.</a:t>
            </a:r>
            <a:endParaRPr lang="en-US" sz="3600" dirty="0">
              <a:ea typeface="Calibri"/>
              <a:cs typeface="Times New Roman"/>
            </a:endParaRPr>
          </a:p>
          <a:p>
            <a:pPr marL="0" indent="0">
              <a:buNone/>
            </a:pPr>
            <a:endParaRPr lang="en-US" dirty="0"/>
          </a:p>
        </p:txBody>
      </p:sp>
      <p:sp>
        <p:nvSpPr>
          <p:cNvPr id="7" name="TextBox 6"/>
          <p:cNvSpPr txBox="1"/>
          <p:nvPr/>
        </p:nvSpPr>
        <p:spPr>
          <a:xfrm>
            <a:off x="7162800" y="6442594"/>
            <a:ext cx="1981200" cy="276999"/>
          </a:xfrm>
          <a:prstGeom prst="rect">
            <a:avLst/>
          </a:prstGeom>
          <a:noFill/>
        </p:spPr>
        <p:txBody>
          <a:bodyPr wrap="square" rtlCol="0">
            <a:spAutoFit/>
          </a:bodyPr>
          <a:lstStyle/>
          <a:p>
            <a:pPr algn="r"/>
            <a:r>
              <a:rPr lang="en-US" sz="1200" dirty="0" smtClean="0">
                <a:latin typeface="Times New Roman" pitchFamily="18" charset="0"/>
                <a:cs typeface="Times New Roman" pitchFamily="18" charset="0"/>
              </a:rPr>
              <a:t>Page 32</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18525455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18654" y="457200"/>
            <a:ext cx="1981200" cy="914400"/>
          </a:xfrm>
          <a:ln>
            <a:solidFill>
              <a:schemeClr val="tx1"/>
            </a:solidFill>
          </a:ln>
        </p:spPr>
        <p:txBody>
          <a:bodyPr>
            <a:noAutofit/>
          </a:bodyPr>
          <a:lstStyle/>
          <a:p>
            <a:pPr marL="0" indent="0">
              <a:spcBef>
                <a:spcPts val="0"/>
              </a:spcBef>
              <a:buNone/>
            </a:pPr>
            <a:r>
              <a:rPr lang="en-US" sz="1100" dirty="0" smtClean="0">
                <a:latin typeface="Times New Roman" pitchFamily="18" charset="0"/>
                <a:cs typeface="Times New Roman" pitchFamily="18" charset="0"/>
              </a:rPr>
              <a:t>Wm. Jason </a:t>
            </a:r>
            <a:r>
              <a:rPr lang="en-US" sz="1100" dirty="0" err="1" smtClean="0">
                <a:latin typeface="Times New Roman" pitchFamily="18" charset="0"/>
                <a:cs typeface="Times New Roman" pitchFamily="18" charset="0"/>
              </a:rPr>
              <a:t>Flatt</a:t>
            </a:r>
            <a:endParaRPr lang="en-US" sz="1100" dirty="0" smtClean="0">
              <a:latin typeface="Times New Roman" pitchFamily="18" charset="0"/>
              <a:cs typeface="Times New Roman" pitchFamily="18" charset="0"/>
            </a:endParaRPr>
          </a:p>
          <a:p>
            <a:pPr marL="0" indent="0">
              <a:spcBef>
                <a:spcPts val="0"/>
              </a:spcBef>
              <a:buNone/>
            </a:pPr>
            <a:r>
              <a:rPr lang="en-US" sz="1100" dirty="0" smtClean="0">
                <a:latin typeface="Times New Roman" pitchFamily="18" charset="0"/>
                <a:cs typeface="Times New Roman" pitchFamily="18" charset="0"/>
              </a:rPr>
              <a:t>1857 Riverside Avenue</a:t>
            </a:r>
          </a:p>
          <a:p>
            <a:pPr marL="0" indent="0">
              <a:spcBef>
                <a:spcPts val="0"/>
              </a:spcBef>
              <a:buNone/>
            </a:pPr>
            <a:r>
              <a:rPr lang="en-US" sz="1100" dirty="0" smtClean="0">
                <a:latin typeface="Times New Roman" pitchFamily="18" charset="0"/>
                <a:cs typeface="Times New Roman" pitchFamily="18" charset="0"/>
              </a:rPr>
              <a:t>Marinette, WI  54143</a:t>
            </a:r>
          </a:p>
          <a:p>
            <a:pPr marL="0" indent="0">
              <a:spcBef>
                <a:spcPts val="0"/>
              </a:spcBef>
              <a:buNone/>
            </a:pPr>
            <a:r>
              <a:rPr lang="en-US" sz="1100" dirty="0" smtClean="0">
                <a:latin typeface="Times New Roman" pitchFamily="18" charset="0"/>
                <a:cs typeface="Times New Roman" pitchFamily="18" charset="0"/>
              </a:rPr>
              <a:t>715-735-1881</a:t>
            </a:r>
          </a:p>
          <a:p>
            <a:pPr marL="0" indent="0">
              <a:spcBef>
                <a:spcPts val="0"/>
              </a:spcBef>
              <a:buNone/>
            </a:pPr>
            <a:r>
              <a:rPr lang="en-US" sz="1100" dirty="0" smtClean="0">
                <a:latin typeface="Times New Roman" pitchFamily="18" charset="0"/>
                <a:cs typeface="Times New Roman" pitchFamily="18" charset="0"/>
              </a:rPr>
              <a:t>wjflatt@new.rr.com</a:t>
            </a:r>
          </a:p>
          <a:p>
            <a:pPr marL="0" indent="0">
              <a:spcBef>
                <a:spcPts val="0"/>
              </a:spcBef>
              <a:buNone/>
            </a:pPr>
            <a:endParaRPr lang="en-US" sz="1100" dirty="0">
              <a:latin typeface="Times New Roman" pitchFamily="18" charset="0"/>
              <a:cs typeface="Times New Roman" pitchFamily="18" charset="0"/>
            </a:endParaRPr>
          </a:p>
          <a:p>
            <a:pPr marL="0" indent="0">
              <a:buNone/>
            </a:pPr>
            <a:endParaRPr lang="en-US" sz="1100" dirty="0">
              <a:latin typeface="Times New Roman" pitchFamily="18" charset="0"/>
              <a:cs typeface="Times New Roman" pitchFamily="18" charset="0"/>
            </a:endParaRPr>
          </a:p>
        </p:txBody>
      </p:sp>
      <p:sp>
        <p:nvSpPr>
          <p:cNvPr id="4" name="Content Placeholder 3"/>
          <p:cNvSpPr>
            <a:spLocks noGrp="1"/>
          </p:cNvSpPr>
          <p:nvPr>
            <p:ph sz="half" idx="2"/>
          </p:nvPr>
        </p:nvSpPr>
        <p:spPr>
          <a:xfrm>
            <a:off x="2514600" y="5181600"/>
            <a:ext cx="6096000" cy="1676400"/>
          </a:xfrm>
        </p:spPr>
        <p:txBody>
          <a:bodyPr>
            <a:normAutofit fontScale="70000" lnSpcReduction="20000"/>
          </a:bodyPr>
          <a:lstStyle/>
          <a:p>
            <a:pPr marL="0" marR="0" indent="0">
              <a:lnSpc>
                <a:spcPct val="120000"/>
              </a:lnSpc>
              <a:spcBef>
                <a:spcPts val="0"/>
              </a:spcBef>
              <a:spcAft>
                <a:spcPts val="0"/>
              </a:spcAft>
              <a:buNone/>
            </a:pPr>
            <a:r>
              <a:rPr lang="en-US" sz="1600" dirty="0">
                <a:latin typeface="Times New Roman" pitchFamily="18" charset="0"/>
                <a:ea typeface="Calibri"/>
                <a:cs typeface="Times New Roman" pitchFamily="18" charset="0"/>
              </a:rPr>
              <a:t>ABOUT THE AUTHOR</a:t>
            </a:r>
          </a:p>
          <a:p>
            <a:pPr marL="0" marR="0" indent="0">
              <a:lnSpc>
                <a:spcPct val="120000"/>
              </a:lnSpc>
              <a:spcBef>
                <a:spcPts val="0"/>
              </a:spcBef>
              <a:spcAft>
                <a:spcPts val="0"/>
              </a:spcAft>
              <a:buNone/>
            </a:pPr>
            <a:r>
              <a:rPr lang="en-US" sz="1600" dirty="0">
                <a:latin typeface="Times New Roman" pitchFamily="18" charset="0"/>
                <a:ea typeface="Calibri"/>
                <a:cs typeface="Times New Roman" pitchFamily="18" charset="0"/>
              </a:rPr>
              <a:t> </a:t>
            </a:r>
          </a:p>
          <a:p>
            <a:pPr marL="0" marR="0" indent="0" algn="just">
              <a:lnSpc>
                <a:spcPct val="120000"/>
              </a:lnSpc>
              <a:spcBef>
                <a:spcPts val="0"/>
              </a:spcBef>
              <a:spcAft>
                <a:spcPts val="0"/>
              </a:spcAft>
              <a:buNone/>
            </a:pPr>
            <a:r>
              <a:rPr lang="en-US" sz="1600" dirty="0">
                <a:latin typeface="Times New Roman" pitchFamily="18" charset="0"/>
                <a:ea typeface="Calibri"/>
                <a:cs typeface="Times New Roman" pitchFamily="18" charset="0"/>
              </a:rPr>
              <a:t>Jason </a:t>
            </a:r>
            <a:r>
              <a:rPr lang="en-US" sz="1600" dirty="0" err="1">
                <a:latin typeface="Times New Roman" pitchFamily="18" charset="0"/>
                <a:ea typeface="Calibri"/>
                <a:cs typeface="Times New Roman" pitchFamily="18" charset="0"/>
              </a:rPr>
              <a:t>Flatt</a:t>
            </a:r>
            <a:r>
              <a:rPr lang="en-US" sz="1600" dirty="0">
                <a:latin typeface="Times New Roman" pitchFamily="18" charset="0"/>
                <a:ea typeface="Calibri"/>
                <a:cs typeface="Times New Roman" pitchFamily="18" charset="0"/>
              </a:rPr>
              <a:t> is a Naval Architect, Professional Engineer, Member of the City of Marinette Historic Preservation Commission, and full-time graduate student enrolled in </a:t>
            </a:r>
            <a:r>
              <a:rPr lang="en-US" sz="1600" dirty="0" err="1">
                <a:latin typeface="Times New Roman" pitchFamily="18" charset="0"/>
                <a:ea typeface="Calibri"/>
                <a:cs typeface="Times New Roman" pitchFamily="18" charset="0"/>
              </a:rPr>
              <a:t>Goucher</a:t>
            </a:r>
            <a:r>
              <a:rPr lang="en-US" sz="1600" dirty="0">
                <a:latin typeface="Times New Roman" pitchFamily="18" charset="0"/>
                <a:ea typeface="Calibri"/>
                <a:cs typeface="Times New Roman" pitchFamily="18" charset="0"/>
              </a:rPr>
              <a:t> College’s Master of Arts in Historic Preservation </a:t>
            </a:r>
            <a:r>
              <a:rPr lang="en-US" sz="1600" dirty="0" smtClean="0">
                <a:latin typeface="Times New Roman" pitchFamily="18" charset="0"/>
                <a:ea typeface="Calibri"/>
                <a:cs typeface="Times New Roman" pitchFamily="18" charset="0"/>
              </a:rPr>
              <a:t>Program</a:t>
            </a:r>
            <a:r>
              <a:rPr lang="en-US" sz="1600" dirty="0">
                <a:latin typeface="Times New Roman" pitchFamily="18" charset="0"/>
                <a:ea typeface="Calibri"/>
                <a:cs typeface="Times New Roman" pitchFamily="18" charset="0"/>
              </a:rPr>
              <a:t>.  This </a:t>
            </a:r>
            <a:r>
              <a:rPr lang="en-US" sz="1600" dirty="0" smtClean="0">
                <a:latin typeface="Times New Roman" pitchFamily="18" charset="0"/>
                <a:ea typeface="Calibri"/>
                <a:cs typeface="Times New Roman" pitchFamily="18" charset="0"/>
              </a:rPr>
              <a:t>plan has </a:t>
            </a:r>
            <a:r>
              <a:rPr lang="en-US" sz="1600" dirty="0">
                <a:latin typeface="Times New Roman" pitchFamily="18" charset="0"/>
                <a:ea typeface="Calibri"/>
                <a:cs typeface="Times New Roman" pitchFamily="18" charset="0"/>
              </a:rPr>
              <a:t>been prepared in partial fulfillment of the requirements of </a:t>
            </a:r>
            <a:r>
              <a:rPr lang="en-US" sz="1600" dirty="0" err="1">
                <a:latin typeface="Times New Roman" pitchFamily="18" charset="0"/>
                <a:ea typeface="Calibri"/>
                <a:cs typeface="Times New Roman" pitchFamily="18" charset="0"/>
              </a:rPr>
              <a:t>Goucher</a:t>
            </a:r>
            <a:r>
              <a:rPr lang="en-US" sz="1600" dirty="0">
                <a:latin typeface="Times New Roman" pitchFamily="18" charset="0"/>
                <a:ea typeface="Calibri"/>
                <a:cs typeface="Times New Roman" pitchFamily="18" charset="0"/>
              </a:rPr>
              <a:t> College’s Master of Arts in Historic Preservation </a:t>
            </a:r>
            <a:r>
              <a:rPr lang="en-US" sz="1600" dirty="0" smtClean="0">
                <a:latin typeface="Times New Roman" pitchFamily="18" charset="0"/>
                <a:ea typeface="Calibri"/>
                <a:cs typeface="Times New Roman" pitchFamily="18" charset="0"/>
              </a:rPr>
              <a:t>Program</a:t>
            </a:r>
            <a:r>
              <a:rPr lang="en-US" sz="1600" dirty="0">
                <a:latin typeface="Times New Roman" pitchFamily="18" charset="0"/>
                <a:ea typeface="Calibri"/>
                <a:cs typeface="Times New Roman" pitchFamily="18" charset="0"/>
              </a:rPr>
              <a:t>.  This </a:t>
            </a:r>
            <a:r>
              <a:rPr lang="en-US" sz="1600" dirty="0" smtClean="0">
                <a:latin typeface="Times New Roman" pitchFamily="18" charset="0"/>
                <a:ea typeface="Calibri"/>
                <a:cs typeface="Times New Roman" pitchFamily="18" charset="0"/>
              </a:rPr>
              <a:t>plan has </a:t>
            </a:r>
            <a:r>
              <a:rPr lang="en-US" sz="1600" dirty="0">
                <a:latin typeface="Times New Roman" pitchFamily="18" charset="0"/>
                <a:ea typeface="Calibri"/>
                <a:cs typeface="Times New Roman" pitchFamily="18" charset="0"/>
              </a:rPr>
              <a:t>also been prepared for the benefit of the elected officials of the City of Marinette and the people </a:t>
            </a:r>
            <a:r>
              <a:rPr lang="en-US" sz="1600" dirty="0" smtClean="0">
                <a:latin typeface="Times New Roman" pitchFamily="18" charset="0"/>
                <a:ea typeface="Calibri"/>
                <a:cs typeface="Times New Roman" pitchFamily="18" charset="0"/>
              </a:rPr>
              <a:t>they </a:t>
            </a:r>
            <a:r>
              <a:rPr lang="en-US" sz="1600" dirty="0">
                <a:latin typeface="Times New Roman" pitchFamily="18" charset="0"/>
                <a:ea typeface="Calibri"/>
                <a:cs typeface="Times New Roman" pitchFamily="18" charset="0"/>
              </a:rPr>
              <a:t>represent, as required of members of the City of Marinette Historic Preservation Commission in accordance with the Code of Ordinances of the City of Marinette, Section 13.3108.  </a:t>
            </a:r>
          </a:p>
          <a:p>
            <a:pPr marL="0" indent="0">
              <a:buNone/>
            </a:pP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2004" y="5340929"/>
            <a:ext cx="1714500" cy="1371600"/>
          </a:xfrm>
          <a:prstGeom prst="rect">
            <a:avLst/>
          </a:prstGeom>
        </p:spPr>
      </p:pic>
    </p:spTree>
    <p:extLst>
      <p:ext uri="{BB962C8B-B14F-4D97-AF65-F5344CB8AC3E}">
        <p14:creationId xmlns:p14="http://schemas.microsoft.com/office/powerpoint/2010/main" val="1499074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6938</TotalTime>
  <Words>8356</Words>
  <Application>Microsoft Office PowerPoint</Application>
  <PresentationFormat>On-screen Show (4:3)</PresentationFormat>
  <Paragraphs>376</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City of Marinette  Historic Preservation Plan April 2013</vt:lpstr>
      <vt:lpstr>Table of Contents</vt:lpstr>
      <vt:lpstr>Executive Summary</vt:lpstr>
      <vt:lpstr>Why Preserve?</vt:lpstr>
      <vt:lpstr>Goals of Historic Preservation in Marinette</vt:lpstr>
      <vt:lpstr>Marinette’s Historic Character</vt:lpstr>
      <vt:lpstr>PowerPoint Presentation</vt:lpstr>
      <vt:lpstr>History of Marinette</vt:lpstr>
      <vt:lpstr>PowerPoint Presentation</vt:lpstr>
      <vt:lpstr>PowerPoint Presentation</vt:lpstr>
      <vt:lpstr>PowerPoint Presentation</vt:lpstr>
      <vt:lpstr>Preservation Law</vt:lpstr>
      <vt:lpstr>Marinette vs. Menominee</vt:lpstr>
      <vt:lpstr>A Brief History of Historic Preservation in Marinette</vt:lpstr>
      <vt:lpstr>PowerPoint Presentation</vt:lpstr>
      <vt:lpstr>PowerPoint Presentation</vt:lpstr>
      <vt:lpstr>PowerPoint Presentation</vt:lpstr>
      <vt:lpstr>Proposed Main Street Historic District</vt:lpstr>
      <vt:lpstr>PowerPoint Presentation</vt:lpstr>
      <vt:lpstr>Proposed Hall Avenue Historic District</vt:lpstr>
      <vt:lpstr>PowerPoint Presentation</vt:lpstr>
      <vt:lpstr>Proposed Riverside Avenue Historic District</vt:lpstr>
      <vt:lpstr>PowerPoint Presentation</vt:lpstr>
      <vt:lpstr>Proposed Stephenson Street Historic District</vt:lpstr>
      <vt:lpstr>PowerPoint Presentation</vt:lpstr>
      <vt:lpstr>Marinette’s Designated  Historic Landmarks</vt:lpstr>
      <vt:lpstr>Recent Preservation Issues</vt:lpstr>
      <vt:lpstr>Incentives for Historic Preservation</vt:lpstr>
      <vt:lpstr>PowerPoint Presentation</vt:lpstr>
      <vt:lpstr>Action Plan</vt:lpstr>
      <vt:lpstr>Action Plan</vt:lpstr>
      <vt:lpstr>Works Consulted</vt:lpstr>
      <vt:lpstr>Works Consulted</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dc:creator>
  <cp:lastModifiedBy>Jason</cp:lastModifiedBy>
  <cp:revision>195</cp:revision>
  <dcterms:created xsi:type="dcterms:W3CDTF">2013-04-07T02:21:04Z</dcterms:created>
  <dcterms:modified xsi:type="dcterms:W3CDTF">2015-01-28T00:27:10Z</dcterms:modified>
</cp:coreProperties>
</file>